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7.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sldIdLst>
    <p:sldId id="287" r:id="rId2"/>
    <p:sldId id="256" r:id="rId3"/>
    <p:sldId id="322" r:id="rId4"/>
    <p:sldId id="326" r:id="rId5"/>
    <p:sldId id="336" r:id="rId6"/>
    <p:sldId id="335" r:id="rId7"/>
    <p:sldId id="325" r:id="rId8"/>
    <p:sldId id="323" r:id="rId9"/>
    <p:sldId id="300" r:id="rId10"/>
    <p:sldId id="334" r:id="rId11"/>
    <p:sldId id="327" r:id="rId12"/>
    <p:sldId id="302" r:id="rId13"/>
    <p:sldId id="309" r:id="rId14"/>
    <p:sldId id="294" r:id="rId15"/>
    <p:sldId id="329" r:id="rId16"/>
    <p:sldId id="289" r:id="rId17"/>
    <p:sldId id="324" r:id="rId18"/>
    <p:sldId id="299" r:id="rId19"/>
    <p:sldId id="291" r:id="rId20"/>
    <p:sldId id="292" r:id="rId21"/>
    <p:sldId id="293" r:id="rId22"/>
    <p:sldId id="290" r:id="rId23"/>
    <p:sldId id="313" r:id="rId24"/>
    <p:sldId id="298" r:id="rId25"/>
    <p:sldId id="312" r:id="rId26"/>
    <p:sldId id="316" r:id="rId27"/>
    <p:sldId id="330" r:id="rId28"/>
    <p:sldId id="317" r:id="rId29"/>
    <p:sldId id="303" r:id="rId30"/>
    <p:sldId id="308" r:id="rId31"/>
    <p:sldId id="315" r:id="rId32"/>
    <p:sldId id="314" r:id="rId33"/>
    <p:sldId id="30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FFF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E9F3C-6819-4222-B25B-E20D22D42A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6685063-19C4-4AAB-BD56-16EEBB90EE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FCB393-FB9A-43B8-841E-98AEA8D2BF7E}"/>
              </a:ext>
            </a:extLst>
          </p:cNvPr>
          <p:cNvSpPr>
            <a:spLocks noGrp="1"/>
          </p:cNvSpPr>
          <p:nvPr>
            <p:ph type="dt" sz="half" idx="10"/>
          </p:nvPr>
        </p:nvSpPr>
        <p:spPr/>
        <p:txBody>
          <a:bodyPr/>
          <a:lstStyle/>
          <a:p>
            <a:fld id="{A43948B1-7F28-48E2-BE1A-0FAF2E3EAAC0}" type="datetimeFigureOut">
              <a:rPr lang="en-GB" smtClean="0"/>
              <a:t>30/03/2023</a:t>
            </a:fld>
            <a:endParaRPr lang="en-GB"/>
          </a:p>
        </p:txBody>
      </p:sp>
      <p:sp>
        <p:nvSpPr>
          <p:cNvPr id="5" name="Footer Placeholder 4">
            <a:extLst>
              <a:ext uri="{FF2B5EF4-FFF2-40B4-BE49-F238E27FC236}">
                <a16:creationId xmlns:a16="http://schemas.microsoft.com/office/drawing/2014/main" id="{EEA91DA4-7A2C-423F-B158-C2CA66112D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0B9FA7-D7B9-4CB4-938F-2696CDC2454F}"/>
              </a:ext>
            </a:extLst>
          </p:cNvPr>
          <p:cNvSpPr>
            <a:spLocks noGrp="1"/>
          </p:cNvSpPr>
          <p:nvPr>
            <p:ph type="sldNum" sz="quarter" idx="12"/>
          </p:nvPr>
        </p:nvSpPr>
        <p:spPr/>
        <p:txBody>
          <a:bodyPr/>
          <a:lstStyle/>
          <a:p>
            <a:fld id="{4BB5A6B9-B10B-41D0-991B-FDB98AB327E2}" type="slidenum">
              <a:rPr lang="en-GB" smtClean="0"/>
              <a:t>‹#›</a:t>
            </a:fld>
            <a:endParaRPr lang="en-GB"/>
          </a:p>
        </p:txBody>
      </p:sp>
    </p:spTree>
    <p:extLst>
      <p:ext uri="{BB962C8B-B14F-4D97-AF65-F5344CB8AC3E}">
        <p14:creationId xmlns:p14="http://schemas.microsoft.com/office/powerpoint/2010/main" val="3641153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29510-1F49-4421-AA2B-8C3FF82EB16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1ED371-3924-47B2-925C-4DE300F3DE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78B871-9265-4912-AE26-7D5F435EC51E}"/>
              </a:ext>
            </a:extLst>
          </p:cNvPr>
          <p:cNvSpPr>
            <a:spLocks noGrp="1"/>
          </p:cNvSpPr>
          <p:nvPr>
            <p:ph type="dt" sz="half" idx="10"/>
          </p:nvPr>
        </p:nvSpPr>
        <p:spPr/>
        <p:txBody>
          <a:bodyPr/>
          <a:lstStyle/>
          <a:p>
            <a:fld id="{A43948B1-7F28-48E2-BE1A-0FAF2E3EAAC0}" type="datetimeFigureOut">
              <a:rPr lang="en-GB" smtClean="0"/>
              <a:t>30/03/2023</a:t>
            </a:fld>
            <a:endParaRPr lang="en-GB"/>
          </a:p>
        </p:txBody>
      </p:sp>
      <p:sp>
        <p:nvSpPr>
          <p:cNvPr id="5" name="Footer Placeholder 4">
            <a:extLst>
              <a:ext uri="{FF2B5EF4-FFF2-40B4-BE49-F238E27FC236}">
                <a16:creationId xmlns:a16="http://schemas.microsoft.com/office/drawing/2014/main" id="{6B607785-F2B3-4EFF-9BE9-4B923E66B8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89FDF5-759B-46FB-9942-1BA887B0AF81}"/>
              </a:ext>
            </a:extLst>
          </p:cNvPr>
          <p:cNvSpPr>
            <a:spLocks noGrp="1"/>
          </p:cNvSpPr>
          <p:nvPr>
            <p:ph type="sldNum" sz="quarter" idx="12"/>
          </p:nvPr>
        </p:nvSpPr>
        <p:spPr/>
        <p:txBody>
          <a:bodyPr/>
          <a:lstStyle/>
          <a:p>
            <a:fld id="{4BB5A6B9-B10B-41D0-991B-FDB98AB327E2}" type="slidenum">
              <a:rPr lang="en-GB" smtClean="0"/>
              <a:t>‹#›</a:t>
            </a:fld>
            <a:endParaRPr lang="en-GB"/>
          </a:p>
        </p:txBody>
      </p:sp>
    </p:spTree>
    <p:extLst>
      <p:ext uri="{BB962C8B-B14F-4D97-AF65-F5344CB8AC3E}">
        <p14:creationId xmlns:p14="http://schemas.microsoft.com/office/powerpoint/2010/main" val="666508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1DC9B1-CFD7-4561-AC3E-EE7E209BA2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15C818-EE94-42DC-9647-17F6B65583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0B51FF-A4B2-4198-97BA-A9FE71F93FD1}"/>
              </a:ext>
            </a:extLst>
          </p:cNvPr>
          <p:cNvSpPr>
            <a:spLocks noGrp="1"/>
          </p:cNvSpPr>
          <p:nvPr>
            <p:ph type="dt" sz="half" idx="10"/>
          </p:nvPr>
        </p:nvSpPr>
        <p:spPr/>
        <p:txBody>
          <a:bodyPr/>
          <a:lstStyle/>
          <a:p>
            <a:fld id="{A43948B1-7F28-48E2-BE1A-0FAF2E3EAAC0}" type="datetimeFigureOut">
              <a:rPr lang="en-GB" smtClean="0"/>
              <a:t>30/03/2023</a:t>
            </a:fld>
            <a:endParaRPr lang="en-GB"/>
          </a:p>
        </p:txBody>
      </p:sp>
      <p:sp>
        <p:nvSpPr>
          <p:cNvPr id="5" name="Footer Placeholder 4">
            <a:extLst>
              <a:ext uri="{FF2B5EF4-FFF2-40B4-BE49-F238E27FC236}">
                <a16:creationId xmlns:a16="http://schemas.microsoft.com/office/drawing/2014/main" id="{0A983A08-44DF-4A17-9E90-6208E9C4AB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6002FB-9700-409C-89B9-49009D48B9DF}"/>
              </a:ext>
            </a:extLst>
          </p:cNvPr>
          <p:cNvSpPr>
            <a:spLocks noGrp="1"/>
          </p:cNvSpPr>
          <p:nvPr>
            <p:ph type="sldNum" sz="quarter" idx="12"/>
          </p:nvPr>
        </p:nvSpPr>
        <p:spPr/>
        <p:txBody>
          <a:bodyPr/>
          <a:lstStyle/>
          <a:p>
            <a:fld id="{4BB5A6B9-B10B-41D0-991B-FDB98AB327E2}" type="slidenum">
              <a:rPr lang="en-GB" smtClean="0"/>
              <a:t>‹#›</a:t>
            </a:fld>
            <a:endParaRPr lang="en-GB"/>
          </a:p>
        </p:txBody>
      </p:sp>
    </p:spTree>
    <p:extLst>
      <p:ext uri="{BB962C8B-B14F-4D97-AF65-F5344CB8AC3E}">
        <p14:creationId xmlns:p14="http://schemas.microsoft.com/office/powerpoint/2010/main" val="1037822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F2146-01BB-4676-A966-A928D5562FE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6C6CDE-E60F-43AE-9860-33678D7C78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E67EFF-E8E5-4CBF-A61E-514760D7CECF}"/>
              </a:ext>
            </a:extLst>
          </p:cNvPr>
          <p:cNvSpPr>
            <a:spLocks noGrp="1"/>
          </p:cNvSpPr>
          <p:nvPr>
            <p:ph type="dt" sz="half" idx="10"/>
          </p:nvPr>
        </p:nvSpPr>
        <p:spPr/>
        <p:txBody>
          <a:bodyPr/>
          <a:lstStyle/>
          <a:p>
            <a:fld id="{A43948B1-7F28-48E2-BE1A-0FAF2E3EAAC0}" type="datetimeFigureOut">
              <a:rPr lang="en-GB" smtClean="0"/>
              <a:t>30/03/2023</a:t>
            </a:fld>
            <a:endParaRPr lang="en-GB"/>
          </a:p>
        </p:txBody>
      </p:sp>
      <p:sp>
        <p:nvSpPr>
          <p:cNvPr id="5" name="Footer Placeholder 4">
            <a:extLst>
              <a:ext uri="{FF2B5EF4-FFF2-40B4-BE49-F238E27FC236}">
                <a16:creationId xmlns:a16="http://schemas.microsoft.com/office/drawing/2014/main" id="{DABEC29A-67A6-40EC-BF57-AB51BE4F66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7BABB8-3334-4D1E-A885-C364FB7EBF00}"/>
              </a:ext>
            </a:extLst>
          </p:cNvPr>
          <p:cNvSpPr>
            <a:spLocks noGrp="1"/>
          </p:cNvSpPr>
          <p:nvPr>
            <p:ph type="sldNum" sz="quarter" idx="12"/>
          </p:nvPr>
        </p:nvSpPr>
        <p:spPr/>
        <p:txBody>
          <a:bodyPr/>
          <a:lstStyle/>
          <a:p>
            <a:fld id="{4BB5A6B9-B10B-41D0-991B-FDB98AB327E2}" type="slidenum">
              <a:rPr lang="en-GB" smtClean="0"/>
              <a:t>‹#›</a:t>
            </a:fld>
            <a:endParaRPr lang="en-GB"/>
          </a:p>
        </p:txBody>
      </p:sp>
    </p:spTree>
    <p:extLst>
      <p:ext uri="{BB962C8B-B14F-4D97-AF65-F5344CB8AC3E}">
        <p14:creationId xmlns:p14="http://schemas.microsoft.com/office/powerpoint/2010/main" val="2777261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76514-6995-4385-8556-9AA149E847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ED5433A-3BC9-4494-94F6-07BDB77CB5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0B140C-8C6F-404E-A764-0CC8190F2681}"/>
              </a:ext>
            </a:extLst>
          </p:cNvPr>
          <p:cNvSpPr>
            <a:spLocks noGrp="1"/>
          </p:cNvSpPr>
          <p:nvPr>
            <p:ph type="dt" sz="half" idx="10"/>
          </p:nvPr>
        </p:nvSpPr>
        <p:spPr/>
        <p:txBody>
          <a:bodyPr/>
          <a:lstStyle/>
          <a:p>
            <a:fld id="{A43948B1-7F28-48E2-BE1A-0FAF2E3EAAC0}" type="datetimeFigureOut">
              <a:rPr lang="en-GB" smtClean="0"/>
              <a:t>30/03/2023</a:t>
            </a:fld>
            <a:endParaRPr lang="en-GB"/>
          </a:p>
        </p:txBody>
      </p:sp>
      <p:sp>
        <p:nvSpPr>
          <p:cNvPr id="5" name="Footer Placeholder 4">
            <a:extLst>
              <a:ext uri="{FF2B5EF4-FFF2-40B4-BE49-F238E27FC236}">
                <a16:creationId xmlns:a16="http://schemas.microsoft.com/office/drawing/2014/main" id="{110E12D4-61C6-4186-9BA9-6B0D20CE00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40097A-E09F-4B82-9008-9F15540F3F67}"/>
              </a:ext>
            </a:extLst>
          </p:cNvPr>
          <p:cNvSpPr>
            <a:spLocks noGrp="1"/>
          </p:cNvSpPr>
          <p:nvPr>
            <p:ph type="sldNum" sz="quarter" idx="12"/>
          </p:nvPr>
        </p:nvSpPr>
        <p:spPr/>
        <p:txBody>
          <a:bodyPr/>
          <a:lstStyle/>
          <a:p>
            <a:fld id="{4BB5A6B9-B10B-41D0-991B-FDB98AB327E2}" type="slidenum">
              <a:rPr lang="en-GB" smtClean="0"/>
              <a:t>‹#›</a:t>
            </a:fld>
            <a:endParaRPr lang="en-GB"/>
          </a:p>
        </p:txBody>
      </p:sp>
    </p:spTree>
    <p:extLst>
      <p:ext uri="{BB962C8B-B14F-4D97-AF65-F5344CB8AC3E}">
        <p14:creationId xmlns:p14="http://schemas.microsoft.com/office/powerpoint/2010/main" val="2520177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09939-00CC-4EAB-BB31-72B72312E8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501FBD-7C6D-47C2-AE9C-CB518C2CED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477B6F6-B2EF-46C6-B285-B4B5A40E2E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F8C3628-FF64-4B4C-8043-07225869D779}"/>
              </a:ext>
            </a:extLst>
          </p:cNvPr>
          <p:cNvSpPr>
            <a:spLocks noGrp="1"/>
          </p:cNvSpPr>
          <p:nvPr>
            <p:ph type="dt" sz="half" idx="10"/>
          </p:nvPr>
        </p:nvSpPr>
        <p:spPr/>
        <p:txBody>
          <a:bodyPr/>
          <a:lstStyle/>
          <a:p>
            <a:fld id="{A43948B1-7F28-48E2-BE1A-0FAF2E3EAAC0}" type="datetimeFigureOut">
              <a:rPr lang="en-GB" smtClean="0"/>
              <a:t>30/03/2023</a:t>
            </a:fld>
            <a:endParaRPr lang="en-GB"/>
          </a:p>
        </p:txBody>
      </p:sp>
      <p:sp>
        <p:nvSpPr>
          <p:cNvPr id="6" name="Footer Placeholder 5">
            <a:extLst>
              <a:ext uri="{FF2B5EF4-FFF2-40B4-BE49-F238E27FC236}">
                <a16:creationId xmlns:a16="http://schemas.microsoft.com/office/drawing/2014/main" id="{88997497-A090-421D-B65D-B732E5E875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9108CF-7D2D-45AE-A0E2-F49A95A7F507}"/>
              </a:ext>
            </a:extLst>
          </p:cNvPr>
          <p:cNvSpPr>
            <a:spLocks noGrp="1"/>
          </p:cNvSpPr>
          <p:nvPr>
            <p:ph type="sldNum" sz="quarter" idx="12"/>
          </p:nvPr>
        </p:nvSpPr>
        <p:spPr/>
        <p:txBody>
          <a:bodyPr/>
          <a:lstStyle/>
          <a:p>
            <a:fld id="{4BB5A6B9-B10B-41D0-991B-FDB98AB327E2}" type="slidenum">
              <a:rPr lang="en-GB" smtClean="0"/>
              <a:t>‹#›</a:t>
            </a:fld>
            <a:endParaRPr lang="en-GB"/>
          </a:p>
        </p:txBody>
      </p:sp>
    </p:spTree>
    <p:extLst>
      <p:ext uri="{BB962C8B-B14F-4D97-AF65-F5344CB8AC3E}">
        <p14:creationId xmlns:p14="http://schemas.microsoft.com/office/powerpoint/2010/main" val="2876258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AB8E2-AE2D-4F50-8B5F-00E3E33A522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C1E8EC-9F46-4FA4-A746-E2B8112B5A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954059-CCBB-4D91-A09A-A26E73B09A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CC7B98F-1FC2-4613-83C0-689CDCD7FE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6A51E9-EEED-41C1-8A64-82D3CBC68D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995EE60-C9CC-45AC-AD2C-AFB42F3F9FBE}"/>
              </a:ext>
            </a:extLst>
          </p:cNvPr>
          <p:cNvSpPr>
            <a:spLocks noGrp="1"/>
          </p:cNvSpPr>
          <p:nvPr>
            <p:ph type="dt" sz="half" idx="10"/>
          </p:nvPr>
        </p:nvSpPr>
        <p:spPr/>
        <p:txBody>
          <a:bodyPr/>
          <a:lstStyle/>
          <a:p>
            <a:fld id="{A43948B1-7F28-48E2-BE1A-0FAF2E3EAAC0}" type="datetimeFigureOut">
              <a:rPr lang="en-GB" smtClean="0"/>
              <a:t>30/03/2023</a:t>
            </a:fld>
            <a:endParaRPr lang="en-GB"/>
          </a:p>
        </p:txBody>
      </p:sp>
      <p:sp>
        <p:nvSpPr>
          <p:cNvPr id="8" name="Footer Placeholder 7">
            <a:extLst>
              <a:ext uri="{FF2B5EF4-FFF2-40B4-BE49-F238E27FC236}">
                <a16:creationId xmlns:a16="http://schemas.microsoft.com/office/drawing/2014/main" id="{410882C6-DC79-469F-845C-D2743024C46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F3B69F6-55BC-41D6-B574-C8DF16204E42}"/>
              </a:ext>
            </a:extLst>
          </p:cNvPr>
          <p:cNvSpPr>
            <a:spLocks noGrp="1"/>
          </p:cNvSpPr>
          <p:nvPr>
            <p:ph type="sldNum" sz="quarter" idx="12"/>
          </p:nvPr>
        </p:nvSpPr>
        <p:spPr/>
        <p:txBody>
          <a:bodyPr/>
          <a:lstStyle/>
          <a:p>
            <a:fld id="{4BB5A6B9-B10B-41D0-991B-FDB98AB327E2}" type="slidenum">
              <a:rPr lang="en-GB" smtClean="0"/>
              <a:t>‹#›</a:t>
            </a:fld>
            <a:endParaRPr lang="en-GB"/>
          </a:p>
        </p:txBody>
      </p:sp>
    </p:spTree>
    <p:extLst>
      <p:ext uri="{BB962C8B-B14F-4D97-AF65-F5344CB8AC3E}">
        <p14:creationId xmlns:p14="http://schemas.microsoft.com/office/powerpoint/2010/main" val="1793233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D8768-093D-4A88-AC24-2636E68A3F5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134E223-7ECE-4A03-8FFC-D58E8539600C}"/>
              </a:ext>
            </a:extLst>
          </p:cNvPr>
          <p:cNvSpPr>
            <a:spLocks noGrp="1"/>
          </p:cNvSpPr>
          <p:nvPr>
            <p:ph type="dt" sz="half" idx="10"/>
          </p:nvPr>
        </p:nvSpPr>
        <p:spPr/>
        <p:txBody>
          <a:bodyPr/>
          <a:lstStyle/>
          <a:p>
            <a:fld id="{A43948B1-7F28-48E2-BE1A-0FAF2E3EAAC0}" type="datetimeFigureOut">
              <a:rPr lang="en-GB" smtClean="0"/>
              <a:t>30/03/2023</a:t>
            </a:fld>
            <a:endParaRPr lang="en-GB"/>
          </a:p>
        </p:txBody>
      </p:sp>
      <p:sp>
        <p:nvSpPr>
          <p:cNvPr id="4" name="Footer Placeholder 3">
            <a:extLst>
              <a:ext uri="{FF2B5EF4-FFF2-40B4-BE49-F238E27FC236}">
                <a16:creationId xmlns:a16="http://schemas.microsoft.com/office/drawing/2014/main" id="{D67AB201-2ABB-472B-8B9E-A661C617C13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E91E35-6CFF-4ADB-AA76-00BE5CB93A36}"/>
              </a:ext>
            </a:extLst>
          </p:cNvPr>
          <p:cNvSpPr>
            <a:spLocks noGrp="1"/>
          </p:cNvSpPr>
          <p:nvPr>
            <p:ph type="sldNum" sz="quarter" idx="12"/>
          </p:nvPr>
        </p:nvSpPr>
        <p:spPr/>
        <p:txBody>
          <a:bodyPr/>
          <a:lstStyle/>
          <a:p>
            <a:fld id="{4BB5A6B9-B10B-41D0-991B-FDB98AB327E2}" type="slidenum">
              <a:rPr lang="en-GB" smtClean="0"/>
              <a:t>‹#›</a:t>
            </a:fld>
            <a:endParaRPr lang="en-GB"/>
          </a:p>
        </p:txBody>
      </p:sp>
    </p:spTree>
    <p:extLst>
      <p:ext uri="{BB962C8B-B14F-4D97-AF65-F5344CB8AC3E}">
        <p14:creationId xmlns:p14="http://schemas.microsoft.com/office/powerpoint/2010/main" val="1693951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D631EB-1D1A-4F8C-9676-96179DABA8DC}"/>
              </a:ext>
            </a:extLst>
          </p:cNvPr>
          <p:cNvSpPr>
            <a:spLocks noGrp="1"/>
          </p:cNvSpPr>
          <p:nvPr>
            <p:ph type="dt" sz="half" idx="10"/>
          </p:nvPr>
        </p:nvSpPr>
        <p:spPr/>
        <p:txBody>
          <a:bodyPr/>
          <a:lstStyle/>
          <a:p>
            <a:fld id="{A43948B1-7F28-48E2-BE1A-0FAF2E3EAAC0}" type="datetimeFigureOut">
              <a:rPr lang="en-GB" smtClean="0"/>
              <a:t>30/03/2023</a:t>
            </a:fld>
            <a:endParaRPr lang="en-GB"/>
          </a:p>
        </p:txBody>
      </p:sp>
      <p:sp>
        <p:nvSpPr>
          <p:cNvPr id="3" name="Footer Placeholder 2">
            <a:extLst>
              <a:ext uri="{FF2B5EF4-FFF2-40B4-BE49-F238E27FC236}">
                <a16:creationId xmlns:a16="http://schemas.microsoft.com/office/drawing/2014/main" id="{84C2F821-BBDC-4C84-A4B9-B73489D5A80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C8F338-F503-4E89-BB28-5D3242E61568}"/>
              </a:ext>
            </a:extLst>
          </p:cNvPr>
          <p:cNvSpPr>
            <a:spLocks noGrp="1"/>
          </p:cNvSpPr>
          <p:nvPr>
            <p:ph type="sldNum" sz="quarter" idx="12"/>
          </p:nvPr>
        </p:nvSpPr>
        <p:spPr/>
        <p:txBody>
          <a:bodyPr/>
          <a:lstStyle/>
          <a:p>
            <a:fld id="{4BB5A6B9-B10B-41D0-991B-FDB98AB327E2}" type="slidenum">
              <a:rPr lang="en-GB" smtClean="0"/>
              <a:t>‹#›</a:t>
            </a:fld>
            <a:endParaRPr lang="en-GB"/>
          </a:p>
        </p:txBody>
      </p:sp>
    </p:spTree>
    <p:extLst>
      <p:ext uri="{BB962C8B-B14F-4D97-AF65-F5344CB8AC3E}">
        <p14:creationId xmlns:p14="http://schemas.microsoft.com/office/powerpoint/2010/main" val="804838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946F5-6CD9-4FED-A5A2-B957DD81FF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C1A7994-3F32-42C5-8F9D-0F8398C2BA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C154DDD-1459-4160-BC8C-2677B9CC33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637D95-53D9-4B62-88B8-2204F295D00D}"/>
              </a:ext>
            </a:extLst>
          </p:cNvPr>
          <p:cNvSpPr>
            <a:spLocks noGrp="1"/>
          </p:cNvSpPr>
          <p:nvPr>
            <p:ph type="dt" sz="half" idx="10"/>
          </p:nvPr>
        </p:nvSpPr>
        <p:spPr/>
        <p:txBody>
          <a:bodyPr/>
          <a:lstStyle/>
          <a:p>
            <a:fld id="{A43948B1-7F28-48E2-BE1A-0FAF2E3EAAC0}" type="datetimeFigureOut">
              <a:rPr lang="en-GB" smtClean="0"/>
              <a:t>30/03/2023</a:t>
            </a:fld>
            <a:endParaRPr lang="en-GB"/>
          </a:p>
        </p:txBody>
      </p:sp>
      <p:sp>
        <p:nvSpPr>
          <p:cNvPr id="6" name="Footer Placeholder 5">
            <a:extLst>
              <a:ext uri="{FF2B5EF4-FFF2-40B4-BE49-F238E27FC236}">
                <a16:creationId xmlns:a16="http://schemas.microsoft.com/office/drawing/2014/main" id="{3F97259B-6961-4628-8156-9C4067C5B5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612BE4-51CC-4F41-BA17-4117F000D382}"/>
              </a:ext>
            </a:extLst>
          </p:cNvPr>
          <p:cNvSpPr>
            <a:spLocks noGrp="1"/>
          </p:cNvSpPr>
          <p:nvPr>
            <p:ph type="sldNum" sz="quarter" idx="12"/>
          </p:nvPr>
        </p:nvSpPr>
        <p:spPr/>
        <p:txBody>
          <a:bodyPr/>
          <a:lstStyle/>
          <a:p>
            <a:fld id="{4BB5A6B9-B10B-41D0-991B-FDB98AB327E2}" type="slidenum">
              <a:rPr lang="en-GB" smtClean="0"/>
              <a:t>‹#›</a:t>
            </a:fld>
            <a:endParaRPr lang="en-GB"/>
          </a:p>
        </p:txBody>
      </p:sp>
    </p:spTree>
    <p:extLst>
      <p:ext uri="{BB962C8B-B14F-4D97-AF65-F5344CB8AC3E}">
        <p14:creationId xmlns:p14="http://schemas.microsoft.com/office/powerpoint/2010/main" val="3778547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D026B-CC19-413E-A412-6BCF769FB5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FA5EC67-BF86-44E6-A395-5ED4790AE0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7AB5D77-E878-45F7-AF77-3478DF3CC2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7F7602-D9D2-464C-9682-F94CFCEDDA8C}"/>
              </a:ext>
            </a:extLst>
          </p:cNvPr>
          <p:cNvSpPr>
            <a:spLocks noGrp="1"/>
          </p:cNvSpPr>
          <p:nvPr>
            <p:ph type="dt" sz="half" idx="10"/>
          </p:nvPr>
        </p:nvSpPr>
        <p:spPr/>
        <p:txBody>
          <a:bodyPr/>
          <a:lstStyle/>
          <a:p>
            <a:fld id="{A43948B1-7F28-48E2-BE1A-0FAF2E3EAAC0}" type="datetimeFigureOut">
              <a:rPr lang="en-GB" smtClean="0"/>
              <a:t>30/03/2023</a:t>
            </a:fld>
            <a:endParaRPr lang="en-GB"/>
          </a:p>
        </p:txBody>
      </p:sp>
      <p:sp>
        <p:nvSpPr>
          <p:cNvPr id="6" name="Footer Placeholder 5">
            <a:extLst>
              <a:ext uri="{FF2B5EF4-FFF2-40B4-BE49-F238E27FC236}">
                <a16:creationId xmlns:a16="http://schemas.microsoft.com/office/drawing/2014/main" id="{9E8CE663-A6DC-4BBA-A953-F3B5C9BE8E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8BF9CF-9A62-4118-B8D2-A18D27B53B84}"/>
              </a:ext>
            </a:extLst>
          </p:cNvPr>
          <p:cNvSpPr>
            <a:spLocks noGrp="1"/>
          </p:cNvSpPr>
          <p:nvPr>
            <p:ph type="sldNum" sz="quarter" idx="12"/>
          </p:nvPr>
        </p:nvSpPr>
        <p:spPr/>
        <p:txBody>
          <a:bodyPr/>
          <a:lstStyle/>
          <a:p>
            <a:fld id="{4BB5A6B9-B10B-41D0-991B-FDB98AB327E2}" type="slidenum">
              <a:rPr lang="en-GB" smtClean="0"/>
              <a:t>‹#›</a:t>
            </a:fld>
            <a:endParaRPr lang="en-GB"/>
          </a:p>
        </p:txBody>
      </p:sp>
    </p:spTree>
    <p:extLst>
      <p:ext uri="{BB962C8B-B14F-4D97-AF65-F5344CB8AC3E}">
        <p14:creationId xmlns:p14="http://schemas.microsoft.com/office/powerpoint/2010/main" val="290125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9CF82B-867D-43E3-BD62-F61D2642DD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5E6291-FB31-4989-AE7F-989E882001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7ACF4-6366-44B4-840C-AF846CE61A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3948B1-7F28-48E2-BE1A-0FAF2E3EAAC0}" type="datetimeFigureOut">
              <a:rPr lang="en-GB" smtClean="0"/>
              <a:t>30/03/2023</a:t>
            </a:fld>
            <a:endParaRPr lang="en-GB"/>
          </a:p>
        </p:txBody>
      </p:sp>
      <p:sp>
        <p:nvSpPr>
          <p:cNvPr id="5" name="Footer Placeholder 4">
            <a:extLst>
              <a:ext uri="{FF2B5EF4-FFF2-40B4-BE49-F238E27FC236}">
                <a16:creationId xmlns:a16="http://schemas.microsoft.com/office/drawing/2014/main" id="{81991B9D-4402-4E8B-9252-0D0CB4EFB9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C2DB2B6-F537-4E2C-9189-9AC0572AAC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5A6B9-B10B-41D0-991B-FDB98AB327E2}" type="slidenum">
              <a:rPr lang="en-GB" smtClean="0"/>
              <a:t>‹#›</a:t>
            </a:fld>
            <a:endParaRPr lang="en-GB"/>
          </a:p>
        </p:txBody>
      </p:sp>
    </p:spTree>
    <p:extLst>
      <p:ext uri="{BB962C8B-B14F-4D97-AF65-F5344CB8AC3E}">
        <p14:creationId xmlns:p14="http://schemas.microsoft.com/office/powerpoint/2010/main" val="2083231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www.nvqhelp.co.uk/"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www.wetransfer.com/"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image" Target="../media/image3.jp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CF0237-7618-4EBC-9022-F3C478B207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1849" y="612475"/>
            <a:ext cx="8108302" cy="5633050"/>
          </a:xfrm>
          <a:prstGeom prst="rect">
            <a:avLst/>
          </a:prstGeom>
        </p:spPr>
      </p:pic>
    </p:spTree>
    <p:extLst>
      <p:ext uri="{BB962C8B-B14F-4D97-AF65-F5344CB8AC3E}">
        <p14:creationId xmlns:p14="http://schemas.microsoft.com/office/powerpoint/2010/main" val="2008381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4C107-2E64-5EC7-A802-516AD951B15E}"/>
              </a:ext>
            </a:extLst>
          </p:cNvPr>
          <p:cNvSpPr>
            <a:spLocks noGrp="1"/>
          </p:cNvSpPr>
          <p:nvPr>
            <p:ph type="title"/>
          </p:nvPr>
        </p:nvSpPr>
        <p:spPr>
          <a:xfrm>
            <a:off x="831850" y="119642"/>
            <a:ext cx="10515600" cy="6640082"/>
          </a:xfrm>
        </p:spPr>
        <p:txBody>
          <a:bodyPr>
            <a:normAutofit/>
          </a:bodyPr>
          <a:lstStyle/>
          <a:p>
            <a:r>
              <a:rPr lang="en-GB" sz="200" dirty="0"/>
              <a:t>.</a:t>
            </a:r>
          </a:p>
        </p:txBody>
      </p:sp>
      <p:pic>
        <p:nvPicPr>
          <p:cNvPr id="5" name="Picture 4">
            <a:extLst>
              <a:ext uri="{FF2B5EF4-FFF2-40B4-BE49-F238E27FC236}">
                <a16:creationId xmlns:a16="http://schemas.microsoft.com/office/drawing/2014/main" id="{56E87285-D752-8A67-1793-498A0B2B6D5A}"/>
              </a:ext>
            </a:extLst>
          </p:cNvPr>
          <p:cNvPicPr>
            <a:picLocks noChangeAspect="1"/>
          </p:cNvPicPr>
          <p:nvPr/>
        </p:nvPicPr>
        <p:blipFill rotWithShape="1">
          <a:blip r:embed="rId2"/>
          <a:srcRect l="33333" t="11448" r="34091" b="16094"/>
          <a:stretch/>
        </p:blipFill>
        <p:spPr>
          <a:xfrm>
            <a:off x="3181823" y="-733"/>
            <a:ext cx="5481885" cy="6858733"/>
          </a:xfrm>
          <a:prstGeom prst="rect">
            <a:avLst/>
          </a:prstGeom>
        </p:spPr>
      </p:pic>
    </p:spTree>
    <p:extLst>
      <p:ext uri="{BB962C8B-B14F-4D97-AF65-F5344CB8AC3E}">
        <p14:creationId xmlns:p14="http://schemas.microsoft.com/office/powerpoint/2010/main" val="2674159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AA0EC-CDCF-47D8-A638-3311FB899E2B}"/>
              </a:ext>
            </a:extLst>
          </p:cNvPr>
          <p:cNvSpPr>
            <a:spLocks noGrp="1"/>
          </p:cNvSpPr>
          <p:nvPr>
            <p:ph type="title"/>
          </p:nvPr>
        </p:nvSpPr>
        <p:spPr>
          <a:xfrm>
            <a:off x="831850" y="675118"/>
            <a:ext cx="10515600" cy="5469308"/>
          </a:xfrm>
        </p:spPr>
        <p:txBody>
          <a:bodyPr>
            <a:normAutofit fontScale="90000"/>
          </a:bodyPr>
          <a:lstStyle/>
          <a:p>
            <a:pPr algn="ctr"/>
            <a:br>
              <a:rPr lang="en-GB" dirty="0">
                <a:solidFill>
                  <a:srgbClr val="00B050"/>
                </a:solidFill>
              </a:rPr>
            </a:br>
            <a:r>
              <a:rPr lang="en-GB" dirty="0">
                <a:solidFill>
                  <a:srgbClr val="00B050"/>
                </a:solidFill>
              </a:rPr>
              <a:t>501</a:t>
            </a:r>
            <a:r>
              <a:rPr lang="en-GB" sz="2700" dirty="0">
                <a:solidFill>
                  <a:srgbClr val="00B050"/>
                </a:solidFill>
              </a:rPr>
              <a:t> </a:t>
            </a:r>
            <a:r>
              <a:rPr lang="en-GB" sz="4000" dirty="0">
                <a:solidFill>
                  <a:srgbClr val="00B050"/>
                </a:solidFill>
              </a:rPr>
              <a:t>EAL Level 3 NVQ </a:t>
            </a:r>
            <a:r>
              <a:rPr lang="en-GB" sz="2700" dirty="0">
                <a:solidFill>
                  <a:srgbClr val="00B050"/>
                </a:solidFill>
              </a:rPr>
              <a:t>Diploma in Installing Electrotechnical Systems and Equipment (buildings, structures and the environment) </a:t>
            </a:r>
            <a:r>
              <a:rPr lang="en-GB" sz="2700" dirty="0"/>
              <a:t>(AM2)</a:t>
            </a:r>
            <a:br>
              <a:rPr lang="en-GB" sz="2700" dirty="0"/>
            </a:br>
            <a:br>
              <a:rPr lang="en-GB" dirty="0"/>
            </a:br>
            <a:r>
              <a:rPr lang="en-GB" sz="4000" dirty="0"/>
              <a:t>You must have completed your </a:t>
            </a:r>
            <a:r>
              <a:rPr lang="en-GB" sz="4000" dirty="0">
                <a:solidFill>
                  <a:srgbClr val="FF0000"/>
                </a:solidFill>
              </a:rPr>
              <a:t>Level 2 and Level 3 </a:t>
            </a:r>
            <a:r>
              <a:rPr lang="en-GB" sz="4000" dirty="0"/>
              <a:t>technical certificate (diploma)</a:t>
            </a:r>
            <a:br>
              <a:rPr lang="en-GB" sz="4000" b="1" dirty="0">
                <a:solidFill>
                  <a:srgbClr val="FF0000"/>
                </a:solidFill>
              </a:rPr>
            </a:br>
            <a:br>
              <a:rPr lang="en-GB" sz="4000" b="1" dirty="0">
                <a:solidFill>
                  <a:srgbClr val="FF0000"/>
                </a:solidFill>
              </a:rPr>
            </a:br>
            <a:r>
              <a:rPr lang="en-GB" sz="3200" dirty="0"/>
              <a:t>You may need to complete a bridging unit.</a:t>
            </a:r>
            <a:br>
              <a:rPr lang="en-GB" sz="3200" dirty="0"/>
            </a:br>
            <a:r>
              <a:rPr lang="en-GB" sz="3200" dirty="0"/>
              <a:t>Depending which qualifications you have completed will </a:t>
            </a:r>
            <a:br>
              <a:rPr lang="en-GB" sz="3200" dirty="0"/>
            </a:br>
            <a:r>
              <a:rPr lang="en-GB" sz="3200" dirty="0"/>
              <a:t>determine which bridging unit(s) need to be taken.</a:t>
            </a:r>
            <a:br>
              <a:rPr lang="en-GB" sz="4000" dirty="0"/>
            </a:br>
            <a:endParaRPr lang="en-GB" sz="4000" dirty="0"/>
          </a:p>
        </p:txBody>
      </p:sp>
    </p:spTree>
    <p:extLst>
      <p:ext uri="{BB962C8B-B14F-4D97-AF65-F5344CB8AC3E}">
        <p14:creationId xmlns:p14="http://schemas.microsoft.com/office/powerpoint/2010/main" val="917145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BDD0B-8681-4E3B-B90A-DA97AA9CEFC4}"/>
              </a:ext>
            </a:extLst>
          </p:cNvPr>
          <p:cNvSpPr>
            <a:spLocks noGrp="1"/>
          </p:cNvSpPr>
          <p:nvPr>
            <p:ph type="title"/>
          </p:nvPr>
        </p:nvSpPr>
        <p:spPr>
          <a:xfrm>
            <a:off x="831850" y="679509"/>
            <a:ext cx="10515600" cy="5797492"/>
          </a:xfrm>
        </p:spPr>
        <p:txBody>
          <a:bodyPr>
            <a:normAutofit fontScale="90000"/>
          </a:bodyPr>
          <a:lstStyle/>
          <a:p>
            <a:r>
              <a:rPr lang="en-GB" sz="5400" dirty="0">
                <a:solidFill>
                  <a:schemeClr val="accent1">
                    <a:lumMod val="75000"/>
                  </a:schemeClr>
                </a:solidFill>
              </a:rPr>
              <a:t>603</a:t>
            </a:r>
            <a:r>
              <a:rPr lang="en-GB" sz="3200" dirty="0">
                <a:solidFill>
                  <a:schemeClr val="accent1">
                    <a:lumMod val="75000"/>
                  </a:schemeClr>
                </a:solidFill>
              </a:rPr>
              <a:t> </a:t>
            </a:r>
            <a:r>
              <a:rPr lang="en-GB" sz="4000" dirty="0">
                <a:solidFill>
                  <a:schemeClr val="accent1">
                    <a:lumMod val="75000"/>
                  </a:schemeClr>
                </a:solidFill>
              </a:rPr>
              <a:t>Level3 </a:t>
            </a:r>
            <a:r>
              <a:rPr lang="en-GB" sz="2900" dirty="0">
                <a:solidFill>
                  <a:schemeClr val="accent1">
                    <a:lumMod val="75000"/>
                  </a:schemeClr>
                </a:solidFill>
              </a:rPr>
              <a:t>Electrotechnical Experienced Worker Qualification </a:t>
            </a:r>
            <a:r>
              <a:rPr lang="en-GB" sz="2900" dirty="0"/>
              <a:t>(AM2E)</a:t>
            </a:r>
            <a:br>
              <a:rPr lang="en-GB" sz="2900" dirty="0"/>
            </a:br>
            <a:br>
              <a:rPr lang="en-GB" sz="2700" dirty="0"/>
            </a:br>
            <a:r>
              <a:rPr lang="en-GB" sz="2700" dirty="0"/>
              <a:t>	     You must be at </a:t>
            </a:r>
            <a:r>
              <a:rPr lang="en-GB" sz="2700" dirty="0">
                <a:solidFill>
                  <a:srgbClr val="FF0000"/>
                </a:solidFill>
              </a:rPr>
              <a:t>Level 3 </a:t>
            </a:r>
            <a:r>
              <a:rPr lang="en-GB" sz="2700" dirty="0"/>
              <a:t>standard and have been working as an </a:t>
            </a:r>
            <a:br>
              <a:rPr lang="en-GB" sz="2700" dirty="0"/>
            </a:br>
            <a:r>
              <a:rPr lang="en-GB" sz="2700" dirty="0"/>
              <a:t>	       electrician for at least 5 years</a:t>
            </a:r>
            <a:r>
              <a:rPr lang="en-GB" sz="2700" b="1" dirty="0">
                <a:solidFill>
                  <a:srgbClr val="FF0000"/>
                </a:solidFill>
              </a:rPr>
              <a:t> </a:t>
            </a:r>
            <a:r>
              <a:rPr lang="en-GB" sz="2700" dirty="0">
                <a:solidFill>
                  <a:srgbClr val="FF0000"/>
                </a:solidFill>
              </a:rPr>
              <a:t>(and be at least 21 years old).</a:t>
            </a:r>
            <a:br>
              <a:rPr lang="en-GB" sz="2700" dirty="0">
                <a:solidFill>
                  <a:srgbClr val="FF0000"/>
                </a:solidFill>
              </a:rPr>
            </a:br>
            <a:br>
              <a:rPr lang="en-GB" sz="2700" dirty="0"/>
            </a:br>
            <a:r>
              <a:rPr lang="en-GB" sz="2700" dirty="0"/>
              <a:t>	You must also complete:-</a:t>
            </a:r>
            <a:br>
              <a:rPr lang="en-GB" sz="2700" dirty="0"/>
            </a:br>
            <a:br>
              <a:rPr lang="en-GB" sz="2700" dirty="0"/>
            </a:br>
            <a:r>
              <a:rPr lang="en-GB" sz="2700" dirty="0"/>
              <a:t>		(1) </a:t>
            </a:r>
            <a:r>
              <a:rPr lang="en-GB" sz="2700" dirty="0">
                <a:solidFill>
                  <a:schemeClr val="accent1">
                    <a:lumMod val="75000"/>
                  </a:schemeClr>
                </a:solidFill>
              </a:rPr>
              <a:t>BS7671 (18</a:t>
            </a:r>
            <a:r>
              <a:rPr lang="en-GB" sz="2700" baseline="30000" dirty="0">
                <a:solidFill>
                  <a:schemeClr val="accent1">
                    <a:lumMod val="75000"/>
                  </a:schemeClr>
                </a:solidFill>
              </a:rPr>
              <a:t>th</a:t>
            </a:r>
            <a:r>
              <a:rPr lang="en-GB" sz="2700" dirty="0">
                <a:solidFill>
                  <a:schemeClr val="accent1">
                    <a:lumMod val="75000"/>
                  </a:schemeClr>
                </a:solidFill>
              </a:rPr>
              <a:t> Edition)</a:t>
            </a:r>
            <a:br>
              <a:rPr lang="en-GB" sz="2700" dirty="0">
                <a:solidFill>
                  <a:schemeClr val="accent1">
                    <a:lumMod val="75000"/>
                  </a:schemeClr>
                </a:solidFill>
              </a:rPr>
            </a:br>
            <a:r>
              <a:rPr lang="en-GB" sz="2700" dirty="0"/>
              <a:t>		</a:t>
            </a:r>
            <a:r>
              <a:rPr lang="en-GB" sz="2000" dirty="0"/>
              <a:t>and</a:t>
            </a:r>
            <a:r>
              <a:rPr lang="en-GB" sz="2700" dirty="0"/>
              <a:t> </a:t>
            </a:r>
            <a:br>
              <a:rPr lang="en-GB" sz="2700" dirty="0"/>
            </a:br>
            <a:r>
              <a:rPr lang="en-GB" sz="2700" dirty="0"/>
              <a:t>		(2) </a:t>
            </a:r>
            <a:r>
              <a:rPr lang="en-GB" sz="2700" dirty="0">
                <a:solidFill>
                  <a:schemeClr val="accent1">
                    <a:lumMod val="75000"/>
                  </a:schemeClr>
                </a:solidFill>
              </a:rPr>
              <a:t>Initial Inspection and Testing </a:t>
            </a:r>
            <a:r>
              <a:rPr lang="en-GB" sz="2700" dirty="0">
                <a:solidFill>
                  <a:srgbClr val="FF0000"/>
                </a:solidFill>
              </a:rPr>
              <a:t>(Level 3)</a:t>
            </a:r>
            <a:br>
              <a:rPr lang="en-GB" sz="2700" dirty="0">
                <a:solidFill>
                  <a:schemeClr val="accent1">
                    <a:lumMod val="75000"/>
                  </a:schemeClr>
                </a:solidFill>
              </a:rPr>
            </a:br>
            <a:br>
              <a:rPr lang="en-GB" sz="2700" dirty="0">
                <a:solidFill>
                  <a:schemeClr val="accent1">
                    <a:lumMod val="75000"/>
                  </a:schemeClr>
                </a:solidFill>
              </a:rPr>
            </a:br>
            <a:r>
              <a:rPr lang="en-GB" sz="2700" dirty="0">
                <a:solidFill>
                  <a:schemeClr val="accent1">
                    <a:lumMod val="75000"/>
                  </a:schemeClr>
                </a:solidFill>
              </a:rPr>
              <a:t>	If you do not have a </a:t>
            </a:r>
            <a:r>
              <a:rPr lang="en-GB" sz="2700" dirty="0">
                <a:solidFill>
                  <a:srgbClr val="FF0000"/>
                </a:solidFill>
              </a:rPr>
              <a:t>Level 3 </a:t>
            </a:r>
            <a:r>
              <a:rPr lang="en-GB" sz="2700" dirty="0">
                <a:solidFill>
                  <a:schemeClr val="accent1">
                    <a:lumMod val="75000"/>
                  </a:schemeClr>
                </a:solidFill>
              </a:rPr>
              <a:t>then complete BS7671 (18</a:t>
            </a:r>
            <a:r>
              <a:rPr lang="en-GB" sz="2700" baseline="30000" dirty="0">
                <a:solidFill>
                  <a:schemeClr val="accent1">
                    <a:lumMod val="75000"/>
                  </a:schemeClr>
                </a:solidFill>
              </a:rPr>
              <a:t>th</a:t>
            </a:r>
            <a:r>
              <a:rPr lang="en-GB" sz="2700" dirty="0">
                <a:solidFill>
                  <a:schemeClr val="accent1">
                    <a:lumMod val="75000"/>
                  </a:schemeClr>
                </a:solidFill>
              </a:rPr>
              <a:t> Edition) </a:t>
            </a:r>
            <a:br>
              <a:rPr lang="en-GB" sz="2700" dirty="0">
                <a:solidFill>
                  <a:schemeClr val="accent1">
                    <a:lumMod val="75000"/>
                  </a:schemeClr>
                </a:solidFill>
              </a:rPr>
            </a:br>
            <a:r>
              <a:rPr lang="en-GB" sz="2700" dirty="0">
                <a:solidFill>
                  <a:schemeClr val="accent1">
                    <a:lumMod val="75000"/>
                  </a:schemeClr>
                </a:solidFill>
              </a:rPr>
              <a:t>	 and Initial Inspection and Testing first as these are both </a:t>
            </a:r>
            <a:r>
              <a:rPr lang="en-GB" sz="2700" dirty="0">
                <a:solidFill>
                  <a:srgbClr val="FF0000"/>
                </a:solidFill>
              </a:rPr>
              <a:t>Level 3</a:t>
            </a:r>
            <a:r>
              <a:rPr lang="en-GB" sz="2700" dirty="0">
                <a:solidFill>
                  <a:schemeClr val="accent1">
                    <a:lumMod val="75000"/>
                  </a:schemeClr>
                </a:solidFill>
              </a:rPr>
              <a:t>.</a:t>
            </a:r>
            <a:br>
              <a:rPr lang="en-GB" sz="2700" dirty="0">
                <a:solidFill>
                  <a:schemeClr val="accent1">
                    <a:lumMod val="75000"/>
                  </a:schemeClr>
                </a:solidFill>
              </a:rPr>
            </a:br>
            <a:br>
              <a:rPr lang="en-GB" sz="2700" dirty="0">
                <a:solidFill>
                  <a:schemeClr val="accent1">
                    <a:lumMod val="75000"/>
                  </a:schemeClr>
                </a:solidFill>
              </a:rPr>
            </a:br>
            <a:br>
              <a:rPr lang="en-GB" sz="1300" dirty="0">
                <a:solidFill>
                  <a:schemeClr val="accent1">
                    <a:lumMod val="75000"/>
                  </a:schemeClr>
                </a:solidFill>
              </a:rPr>
            </a:br>
            <a:endParaRPr lang="en-GB" sz="1300" dirty="0"/>
          </a:p>
        </p:txBody>
      </p:sp>
    </p:spTree>
    <p:extLst>
      <p:ext uri="{BB962C8B-B14F-4D97-AF65-F5344CB8AC3E}">
        <p14:creationId xmlns:p14="http://schemas.microsoft.com/office/powerpoint/2010/main" val="2807816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4913-FAF6-461B-A805-D0287C6FD3A0}"/>
              </a:ext>
            </a:extLst>
          </p:cNvPr>
          <p:cNvSpPr>
            <a:spLocks noGrp="1"/>
          </p:cNvSpPr>
          <p:nvPr>
            <p:ph type="title"/>
          </p:nvPr>
        </p:nvSpPr>
        <p:spPr>
          <a:xfrm>
            <a:off x="831850" y="494950"/>
            <a:ext cx="10515600" cy="5922628"/>
          </a:xfrm>
        </p:spPr>
        <p:txBody>
          <a:bodyPr>
            <a:normAutofit fontScale="90000"/>
          </a:bodyPr>
          <a:lstStyle/>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br>
              <a:rPr lang="en-GB" sz="4900" dirty="0">
                <a:effectLst/>
                <a:latin typeface="Calibri" panose="020F0502020204030204" pitchFamily="34" charset="0"/>
                <a:ea typeface="Calibri" panose="020F0502020204030204" pitchFamily="34" charset="0"/>
                <a:cs typeface="Times New Roman" panose="02020603050405020304" pitchFamily="18" charset="0"/>
              </a:rPr>
            </a:br>
            <a:r>
              <a:rPr lang="en-GB" sz="49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To complete the NVQ you must provide evidence to prove competence. </a:t>
            </a:r>
            <a:br>
              <a:rPr lang="en-GB" sz="4900" dirty="0">
                <a:effectLst/>
                <a:latin typeface="Calibri" panose="020F0502020204030204" pitchFamily="34" charset="0"/>
                <a:ea typeface="Calibri" panose="020F0502020204030204" pitchFamily="34" charset="0"/>
                <a:cs typeface="Times New Roman" panose="02020603050405020304" pitchFamily="18" charset="0"/>
              </a:rPr>
            </a:br>
            <a:br>
              <a:rPr lang="en-GB" sz="4900" dirty="0">
                <a:effectLst/>
                <a:latin typeface="Calibri" panose="020F0502020204030204" pitchFamily="34" charset="0"/>
                <a:ea typeface="Calibri" panose="020F0502020204030204" pitchFamily="34" charset="0"/>
                <a:cs typeface="Times New Roman" panose="02020603050405020304" pitchFamily="18" charset="0"/>
              </a:rPr>
            </a:br>
            <a:r>
              <a:rPr lang="en-GB" sz="49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This evidence shall be provided by naturally occurring work and must not be simulated. </a:t>
            </a:r>
            <a:br>
              <a:rPr lang="en-GB" sz="49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br>
              <a:rPr lang="en-GB" sz="49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44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No training shall be provided to aid this evidence.</a:t>
            </a:r>
            <a:br>
              <a:rPr lang="en-GB" sz="44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en-GB" sz="4400" dirty="0">
              <a:solidFill>
                <a:schemeClr val="accent6">
                  <a:lumMod val="75000"/>
                </a:schemeClr>
              </a:solidFill>
            </a:endParaRPr>
          </a:p>
        </p:txBody>
      </p:sp>
    </p:spTree>
    <p:extLst>
      <p:ext uri="{BB962C8B-B14F-4D97-AF65-F5344CB8AC3E}">
        <p14:creationId xmlns:p14="http://schemas.microsoft.com/office/powerpoint/2010/main" val="3965867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C1BAD-411A-4F76-89B6-63C7E75715CD}"/>
              </a:ext>
            </a:extLst>
          </p:cNvPr>
          <p:cNvSpPr>
            <a:spLocks noGrp="1"/>
          </p:cNvSpPr>
          <p:nvPr>
            <p:ph type="title"/>
          </p:nvPr>
        </p:nvSpPr>
        <p:spPr>
          <a:xfrm>
            <a:off x="1174459" y="352339"/>
            <a:ext cx="9980043" cy="6157518"/>
          </a:xfrm>
        </p:spPr>
        <p:txBody>
          <a:bodyPr>
            <a:normAutofit fontScale="90000"/>
          </a:bodyPr>
          <a:lstStyle/>
          <a:p>
            <a:pPr>
              <a:lnSpc>
                <a:spcPct val="107000"/>
              </a:lnSpc>
              <a:spcAft>
                <a:spcPts val="800"/>
              </a:spcAft>
            </a:pPr>
            <a:r>
              <a:rPr lang="en-GB" sz="4000" dirty="0">
                <a:effectLst/>
                <a:latin typeface="Calibri" panose="020F0502020204030204" pitchFamily="34" charset="0"/>
                <a:ea typeface="Calibri" panose="020F0502020204030204" pitchFamily="34" charset="0"/>
                <a:cs typeface="Times New Roman" panose="02020603050405020304" pitchFamily="18" charset="0"/>
              </a:rPr>
              <a:t>		Evidence to be </a:t>
            </a:r>
            <a:r>
              <a:rPr lang="en-GB" sz="4000" dirty="0">
                <a:latin typeface="Calibri" panose="020F0502020204030204" pitchFamily="34" charset="0"/>
                <a:ea typeface="Calibri" panose="020F0502020204030204" pitchFamily="34" charset="0"/>
                <a:cs typeface="Times New Roman" panose="02020603050405020304" pitchFamily="18" charset="0"/>
              </a:rPr>
              <a:t>provided by:-</a:t>
            </a:r>
            <a:br>
              <a:rPr lang="en-GB" sz="4000" dirty="0">
                <a:latin typeface="Calibri" panose="020F0502020204030204" pitchFamily="34" charset="0"/>
                <a:ea typeface="Calibri" panose="020F0502020204030204" pitchFamily="34" charset="0"/>
                <a:cs typeface="Times New Roman" panose="02020603050405020304" pitchFamily="18" charset="0"/>
              </a:rPr>
            </a:br>
            <a:br>
              <a:rPr lang="en-GB" sz="2800" dirty="0">
                <a:latin typeface="Calibri" panose="020F0502020204030204" pitchFamily="34" charset="0"/>
                <a:ea typeface="Calibri" panose="020F0502020204030204" pitchFamily="34" charset="0"/>
                <a:cs typeface="Times New Roman" panose="02020603050405020304" pitchFamily="18" charset="0"/>
              </a:rPr>
            </a:br>
            <a:r>
              <a:rPr lang="en-GB" sz="2800" dirty="0">
                <a:latin typeface="Calibri" panose="020F0502020204030204" pitchFamily="34" charset="0"/>
                <a:ea typeface="Calibri" panose="020F0502020204030204" pitchFamily="34" charset="0"/>
                <a:cs typeface="Times New Roman" panose="02020603050405020304" pitchFamily="18" charset="0"/>
              </a:rPr>
              <a:t>	</a:t>
            </a:r>
            <a:r>
              <a:rPr lang="en-GB"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(1) </a:t>
            </a:r>
            <a:r>
              <a:rPr lang="en-GB" sz="2800" dirty="0">
                <a:effectLst/>
                <a:latin typeface="Calibri" panose="020F0502020204030204" pitchFamily="34" charset="0"/>
                <a:ea typeface="Calibri" panose="020F0502020204030204" pitchFamily="34" charset="0"/>
                <a:cs typeface="Times New Roman" panose="02020603050405020304" pitchFamily="18" charset="0"/>
              </a:rPr>
              <a:t>Direct Observation by assessor – incl. all of unit 01 </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sz="2800" dirty="0">
                <a:effectLst/>
                <a:latin typeface="Calibri" panose="020F0502020204030204" pitchFamily="34" charset="0"/>
                <a:ea typeface="Calibri" panose="020F0502020204030204" pitchFamily="34" charset="0"/>
                <a:cs typeface="Times New Roman" panose="02020603050405020304" pitchFamily="18" charset="0"/>
              </a:rPr>
              <a:t>				1</a:t>
            </a:r>
            <a:r>
              <a:rPr lang="en-GB" sz="28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GB" sz="2800" dirty="0">
                <a:effectLst/>
                <a:latin typeface="Calibri" panose="020F0502020204030204" pitchFamily="34" charset="0"/>
                <a:ea typeface="Calibri" panose="020F0502020204030204" pitchFamily="34" charset="0"/>
                <a:cs typeface="Times New Roman" panose="02020603050405020304" pitchFamily="18" charset="0"/>
              </a:rPr>
              <a:t> fix</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sz="2800" dirty="0">
                <a:effectLst/>
                <a:latin typeface="Calibri" panose="020F0502020204030204" pitchFamily="34" charset="0"/>
                <a:ea typeface="Calibri" panose="020F0502020204030204" pitchFamily="34" charset="0"/>
                <a:cs typeface="Times New Roman" panose="02020603050405020304" pitchFamily="18" charset="0"/>
              </a:rPr>
              <a:t>				2</a:t>
            </a:r>
            <a:r>
              <a:rPr lang="en-GB" sz="28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GB" sz="2800" dirty="0">
                <a:effectLst/>
                <a:latin typeface="Calibri" panose="020F0502020204030204" pitchFamily="34" charset="0"/>
                <a:ea typeface="Calibri" panose="020F0502020204030204" pitchFamily="34" charset="0"/>
                <a:cs typeface="Times New Roman" panose="02020603050405020304" pitchFamily="18" charset="0"/>
              </a:rPr>
              <a:t> fix</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sz="2800" dirty="0">
                <a:effectLst/>
                <a:latin typeface="Calibri" panose="020F0502020204030204" pitchFamily="34" charset="0"/>
                <a:ea typeface="Calibri" panose="020F0502020204030204" pitchFamily="34" charset="0"/>
                <a:cs typeface="Times New Roman" panose="02020603050405020304" pitchFamily="18" charset="0"/>
              </a:rPr>
              <a:t>				</a:t>
            </a:r>
            <a:r>
              <a:rPr lang="en-GB" sz="2800" dirty="0">
                <a:latin typeface="Calibri" panose="020F0502020204030204" pitchFamily="34" charset="0"/>
                <a:ea typeface="Calibri" panose="020F0502020204030204" pitchFamily="34" charset="0"/>
                <a:cs typeface="Times New Roman" panose="02020603050405020304" pitchFamily="18" charset="0"/>
              </a:rPr>
              <a:t>Isolation procedures</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sz="2800" dirty="0">
                <a:effectLst/>
                <a:latin typeface="Calibri" panose="020F0502020204030204" pitchFamily="34" charset="0"/>
                <a:ea typeface="Calibri" panose="020F0502020204030204" pitchFamily="34" charset="0"/>
                <a:cs typeface="Times New Roman" panose="02020603050405020304" pitchFamily="18" charset="0"/>
              </a:rPr>
              <a:t>				</a:t>
            </a:r>
            <a:r>
              <a:rPr lang="en-GB" sz="2800" dirty="0">
                <a:latin typeface="Calibri" panose="020F0502020204030204" pitchFamily="34" charset="0"/>
                <a:ea typeface="Calibri" panose="020F0502020204030204" pitchFamily="34" charset="0"/>
                <a:cs typeface="Times New Roman" panose="02020603050405020304" pitchFamily="18" charset="0"/>
              </a:rPr>
              <a:t>Testing</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sz="2800" dirty="0">
                <a:effectLst/>
                <a:latin typeface="Calibri" panose="020F0502020204030204" pitchFamily="34" charset="0"/>
                <a:ea typeface="Calibri" panose="020F0502020204030204" pitchFamily="34" charset="0"/>
                <a:cs typeface="Times New Roman" panose="02020603050405020304" pitchFamily="18" charset="0"/>
              </a:rPr>
              <a:t>	</a:t>
            </a:r>
            <a:r>
              <a:rPr lang="en-GB"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 </a:t>
            </a:r>
            <a:r>
              <a:rPr lang="en-GB" sz="2800" dirty="0">
                <a:effectLst/>
                <a:latin typeface="Calibri" panose="020F0502020204030204" pitchFamily="34" charset="0"/>
                <a:ea typeface="Calibri" panose="020F0502020204030204" pitchFamily="34" charset="0"/>
                <a:cs typeface="Times New Roman" panose="02020603050405020304" pitchFamily="18" charset="0"/>
              </a:rPr>
              <a:t>Product Evidence – templates </a:t>
            </a:r>
            <a:r>
              <a:rPr lang="en-GB" sz="2700" dirty="0">
                <a:effectLst/>
                <a:latin typeface="Calibri" panose="020F0502020204030204" pitchFamily="34" charset="0"/>
                <a:ea typeface="Calibri" panose="020F0502020204030204" pitchFamily="34" charset="0"/>
                <a:cs typeface="Times New Roman" panose="02020603050405020304" pitchFamily="18" charset="0"/>
              </a:rPr>
              <a:t>(</a:t>
            </a:r>
            <a:r>
              <a:rPr lang="en-GB" sz="27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could </a:t>
            </a:r>
            <a:r>
              <a:rPr lang="en-GB" sz="27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use</a:t>
            </a:r>
            <a:r>
              <a:rPr lang="en-GB" sz="27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video,</a:t>
            </a:r>
            <a:r>
              <a:rPr lang="en-GB" sz="27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 try to do 1 of these</a:t>
            </a:r>
            <a:r>
              <a:rPr lang="en-GB" sz="2700" dirty="0">
                <a:effectLst/>
                <a:latin typeface="Calibri" panose="020F0502020204030204" pitchFamily="34" charset="0"/>
                <a:ea typeface="Calibri" panose="020F0502020204030204" pitchFamily="34" charset="0"/>
                <a:cs typeface="Times New Roman" panose="02020603050405020304" pitchFamily="18" charset="0"/>
              </a:rPr>
              <a:t>)</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sz="2800" dirty="0">
                <a:effectLst/>
                <a:latin typeface="Calibri" panose="020F0502020204030204" pitchFamily="34" charset="0"/>
                <a:ea typeface="Calibri" panose="020F0502020204030204" pitchFamily="34" charset="0"/>
                <a:cs typeface="Times New Roman" panose="02020603050405020304" pitchFamily="18" charset="0"/>
              </a:rPr>
              <a:t>	</a:t>
            </a:r>
            <a:r>
              <a:rPr lang="en-GB"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 </a:t>
            </a:r>
            <a:r>
              <a:rPr lang="en-GB" sz="2800" dirty="0">
                <a:latin typeface="Calibri" panose="020F0502020204030204" pitchFamily="34" charset="0"/>
                <a:ea typeface="Calibri" panose="020F0502020204030204" pitchFamily="34" charset="0"/>
                <a:cs typeface="Times New Roman" panose="02020603050405020304" pitchFamily="18" charset="0"/>
              </a:rPr>
              <a:t>Witness Testimony (</a:t>
            </a:r>
            <a:r>
              <a:rPr lang="en-GB" sz="28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try to do 2 of these</a:t>
            </a:r>
            <a:r>
              <a:rPr lang="en-GB" sz="2800" dirty="0">
                <a:latin typeface="Calibri" panose="020F0502020204030204" pitchFamily="34" charset="0"/>
                <a:ea typeface="Calibri" panose="020F0502020204030204" pitchFamily="34" charset="0"/>
                <a:cs typeface="Times New Roman" panose="02020603050405020304" pitchFamily="18" charset="0"/>
              </a:rPr>
              <a:t>)</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sz="2800" dirty="0">
                <a:effectLst/>
                <a:latin typeface="Calibri" panose="020F0502020204030204" pitchFamily="34" charset="0"/>
                <a:ea typeface="Calibri" panose="020F0502020204030204" pitchFamily="34" charset="0"/>
                <a:cs typeface="Times New Roman" panose="02020603050405020304" pitchFamily="18" charset="0"/>
              </a:rPr>
              <a:t>	</a:t>
            </a:r>
            <a:r>
              <a:rPr lang="en-GB"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(4)</a:t>
            </a:r>
            <a:r>
              <a:rPr lang="en-GB" sz="2800" dirty="0">
                <a:latin typeface="Calibri" panose="020F0502020204030204" pitchFamily="34" charset="0"/>
                <a:ea typeface="Calibri" panose="020F0502020204030204" pitchFamily="34" charset="0"/>
                <a:cs typeface="Times New Roman" panose="02020603050405020304" pitchFamily="18" charset="0"/>
              </a:rPr>
              <a:t> Professional Discussion – mopping up exercise.</a:t>
            </a:r>
            <a:br>
              <a:rPr lang="en-GB" sz="2800" dirty="0">
                <a:latin typeface="Calibri" panose="020F0502020204030204" pitchFamily="34" charset="0"/>
                <a:ea typeface="Calibri" panose="020F0502020204030204" pitchFamily="34" charset="0"/>
                <a:cs typeface="Times New Roman" panose="02020603050405020304" pitchFamily="18" charset="0"/>
              </a:rPr>
            </a:b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sz="2800"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spTree>
    <p:extLst>
      <p:ext uri="{BB962C8B-B14F-4D97-AF65-F5344CB8AC3E}">
        <p14:creationId xmlns:p14="http://schemas.microsoft.com/office/powerpoint/2010/main" val="198537255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E9BBA-03CC-BC70-6503-4D598A9CDBAD}"/>
              </a:ext>
            </a:extLst>
          </p:cNvPr>
          <p:cNvSpPr>
            <a:spLocks noGrp="1"/>
          </p:cNvSpPr>
          <p:nvPr>
            <p:ph type="title"/>
          </p:nvPr>
        </p:nvSpPr>
        <p:spPr>
          <a:xfrm>
            <a:off x="831850" y="435836"/>
            <a:ext cx="10515600" cy="6110243"/>
          </a:xfrm>
        </p:spPr>
        <p:txBody>
          <a:bodyPr>
            <a:normAutofit/>
          </a:bodyPr>
          <a:lstStyle/>
          <a:p>
            <a:pPr algn="ctr"/>
            <a:r>
              <a:rPr lang="en-GB" sz="6700" dirty="0">
                <a:solidFill>
                  <a:srgbClr val="FF0000"/>
                </a:solidFill>
              </a:rPr>
              <a:t>Producing a video</a:t>
            </a:r>
            <a:br>
              <a:rPr lang="en-GB" sz="6700" dirty="0"/>
            </a:br>
            <a:br>
              <a:rPr lang="en-GB" dirty="0"/>
            </a:br>
            <a:r>
              <a:rPr lang="en-GB" sz="4000" dirty="0"/>
              <a:t>Make sure you introduce yourself at the start of the video, showing yourself on the video so we can be sure this is you providing the evidence.</a:t>
            </a:r>
            <a:br>
              <a:rPr lang="en-GB" sz="4000" dirty="0"/>
            </a:br>
            <a:br>
              <a:rPr lang="en-GB" dirty="0"/>
            </a:br>
            <a:endParaRPr lang="en-GB" dirty="0"/>
          </a:p>
        </p:txBody>
      </p:sp>
    </p:spTree>
    <p:extLst>
      <p:ext uri="{BB962C8B-B14F-4D97-AF65-F5344CB8AC3E}">
        <p14:creationId xmlns:p14="http://schemas.microsoft.com/office/powerpoint/2010/main" val="3027832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6E3BC2-68AB-45D7-BF5C-3257E9316B75}"/>
              </a:ext>
            </a:extLst>
          </p:cNvPr>
          <p:cNvSpPr>
            <a:spLocks noGrp="1"/>
          </p:cNvSpPr>
          <p:nvPr>
            <p:ph type="title"/>
          </p:nvPr>
        </p:nvSpPr>
        <p:spPr>
          <a:xfrm>
            <a:off x="831850" y="402672"/>
            <a:ext cx="10515600" cy="6014906"/>
          </a:xfrm>
        </p:spPr>
        <p:txBody>
          <a:bodyPr>
            <a:normAutofit fontScale="90000"/>
          </a:bodyPr>
          <a:lstStyle/>
          <a:p>
            <a:pPr algn="ctr">
              <a:lnSpc>
                <a:spcPct val="107000"/>
              </a:lnSpc>
              <a:spcAft>
                <a:spcPts val="800"/>
              </a:spcAft>
            </a:pPr>
            <a:r>
              <a:rPr lang="en-GB" sz="7300" dirty="0">
                <a:latin typeface="Calibri" panose="020F0502020204030204" pitchFamily="34" charset="0"/>
                <a:ea typeface="Calibri" panose="020F0502020204030204" pitchFamily="34" charset="0"/>
                <a:cs typeface="Times New Roman" panose="02020603050405020304" pitchFamily="18" charset="0"/>
              </a:rPr>
              <a:t>Templates</a:t>
            </a:r>
            <a:br>
              <a:rPr lang="en-GB" dirty="0">
                <a:latin typeface="Calibri" panose="020F0502020204030204" pitchFamily="34" charset="0"/>
                <a:ea typeface="Calibri" panose="020F0502020204030204" pitchFamily="34" charset="0"/>
                <a:cs typeface="Times New Roman" panose="02020603050405020304" pitchFamily="18" charset="0"/>
              </a:rPr>
            </a:b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a:latin typeface="Calibri" panose="020F0502020204030204" pitchFamily="34" charset="0"/>
                <a:ea typeface="Calibri" panose="020F0502020204030204" pitchFamily="34" charset="0"/>
                <a:cs typeface="Times New Roman" panose="02020603050405020304" pitchFamily="18" charset="0"/>
                <a:hlinkClick r:id="rId2"/>
              </a:rPr>
              <a:t>www.nvqhelp.co.uk</a:t>
            </a:r>
            <a:br>
              <a:rPr lang="en-GB" dirty="0">
                <a:latin typeface="Calibri" panose="020F0502020204030204" pitchFamily="34" charset="0"/>
                <a:ea typeface="Calibri" panose="020F0502020204030204" pitchFamily="34" charset="0"/>
                <a:cs typeface="Times New Roman" panose="02020603050405020304" pitchFamily="18" charset="0"/>
              </a:rPr>
            </a:br>
            <a:br>
              <a:rPr lang="en-GB" dirty="0">
                <a:latin typeface="Calibri" panose="020F0502020204030204" pitchFamily="34" charset="0"/>
                <a:ea typeface="Calibri" panose="020F0502020204030204" pitchFamily="34" charset="0"/>
                <a:cs typeface="Times New Roman" panose="02020603050405020304" pitchFamily="18" charset="0"/>
              </a:rPr>
            </a:br>
            <a:r>
              <a:rPr lang="en-GB" sz="2400" dirty="0">
                <a:effectLst/>
                <a:latin typeface="Calibri" panose="020F0502020204030204" pitchFamily="34" charset="0"/>
                <a:ea typeface="Calibri" panose="020F0502020204030204" pitchFamily="34" charset="0"/>
                <a:cs typeface="Times New Roman" panose="02020603050405020304" pitchFamily="18" charset="0"/>
              </a:rPr>
              <a:t>You may need more than one photo. (</a:t>
            </a:r>
            <a:r>
              <a:rPr lang="en-GB" sz="2400" b="1" dirty="0">
                <a:effectLst/>
                <a:latin typeface="Calibri" panose="020F0502020204030204" pitchFamily="34" charset="0"/>
                <a:ea typeface="Calibri" panose="020F0502020204030204" pitchFamily="34" charset="0"/>
                <a:cs typeface="Times New Roman" panose="02020603050405020304" pitchFamily="18" charset="0"/>
              </a:rPr>
              <a:t>you should be on the photo were possible</a:t>
            </a:r>
            <a:r>
              <a:rPr lang="en-GB" sz="2400" dirty="0">
                <a:effectLst/>
                <a:latin typeface="Calibri" panose="020F0502020204030204" pitchFamily="34" charset="0"/>
                <a:ea typeface="Calibri" panose="020F0502020204030204" pitchFamily="34" charset="0"/>
                <a:cs typeface="Times New Roman" panose="02020603050405020304" pitchFamily="18" charset="0"/>
              </a:rPr>
              <a:t>)</a:t>
            </a:r>
            <a:br>
              <a:rPr lang="en-GB" sz="2400" dirty="0">
                <a:effectLst/>
                <a:latin typeface="Calibri" panose="020F0502020204030204" pitchFamily="34" charset="0"/>
                <a:ea typeface="Calibri" panose="020F0502020204030204" pitchFamily="34" charset="0"/>
                <a:cs typeface="Times New Roman" panose="02020603050405020304" pitchFamily="18" charset="0"/>
              </a:rPr>
            </a:br>
            <a:r>
              <a:rPr lang="en-GB" sz="2400" dirty="0">
                <a:effectLst/>
                <a:latin typeface="Calibri" panose="020F0502020204030204" pitchFamily="34" charset="0"/>
                <a:ea typeface="Calibri" panose="020F0502020204030204" pitchFamily="34" charset="0"/>
                <a:cs typeface="Times New Roman" panose="02020603050405020304" pitchFamily="18" charset="0"/>
              </a:rPr>
              <a:t>i.e. isolation procedures x7 photos for single phase</a:t>
            </a:r>
            <a:br>
              <a:rPr lang="en-GB" sz="2400" dirty="0">
                <a:effectLst/>
                <a:latin typeface="Calibri" panose="020F0502020204030204" pitchFamily="34" charset="0"/>
                <a:ea typeface="Calibri" panose="020F0502020204030204" pitchFamily="34" charset="0"/>
                <a:cs typeface="Times New Roman" panose="02020603050405020304" pitchFamily="18" charset="0"/>
              </a:rPr>
            </a:br>
            <a:r>
              <a:rPr lang="en-GB" sz="2400" dirty="0">
                <a:effectLst/>
                <a:latin typeface="Calibri" panose="020F0502020204030204" pitchFamily="34" charset="0"/>
                <a:ea typeface="Calibri" panose="020F0502020204030204" pitchFamily="34" charset="0"/>
                <a:cs typeface="Times New Roman" panose="02020603050405020304" pitchFamily="18" charset="0"/>
              </a:rPr>
              <a:t>x14 photos for three phase</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Tree>
    <p:extLst>
      <p:ext uri="{BB962C8B-B14F-4D97-AF65-F5344CB8AC3E}">
        <p14:creationId xmlns:p14="http://schemas.microsoft.com/office/powerpoint/2010/main" val="3196569510"/>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CD2C0C-D3DC-4651-A544-9A85F7B28BF9}"/>
              </a:ext>
            </a:extLst>
          </p:cNvPr>
          <p:cNvSpPr>
            <a:spLocks noGrp="1"/>
          </p:cNvSpPr>
          <p:nvPr>
            <p:ph type="body" idx="1"/>
          </p:nvPr>
        </p:nvSpPr>
        <p:spPr>
          <a:xfrm>
            <a:off x="831850" y="704675"/>
            <a:ext cx="10515600" cy="5384975"/>
          </a:xfrm>
        </p:spPr>
        <p:txBody>
          <a:bodyPr>
            <a:normAutofit lnSpcReduction="10000"/>
          </a:bodyPr>
          <a:lstStyle/>
          <a:p>
            <a:pPr algn="ctr"/>
            <a:endParaRPr lang="en-GB" sz="4400" dirty="0">
              <a:solidFill>
                <a:schemeClr val="accent4">
                  <a:lumMod val="50000"/>
                </a:schemeClr>
              </a:solidFill>
            </a:endParaRPr>
          </a:p>
          <a:p>
            <a:pPr algn="ctr"/>
            <a:r>
              <a:rPr lang="en-GB" sz="4400" dirty="0">
                <a:solidFill>
                  <a:schemeClr val="accent4">
                    <a:lumMod val="50000"/>
                  </a:schemeClr>
                </a:solidFill>
              </a:rPr>
              <a:t>When emailing a unit with photos, you </a:t>
            </a:r>
          </a:p>
          <a:p>
            <a:pPr algn="ctr"/>
            <a:r>
              <a:rPr lang="en-GB" sz="4400" dirty="0">
                <a:solidFill>
                  <a:schemeClr val="accent4">
                    <a:lumMod val="50000"/>
                  </a:schemeClr>
                </a:solidFill>
              </a:rPr>
              <a:t>may find it too large for the email to send as a Word document. Print a 2</a:t>
            </a:r>
            <a:r>
              <a:rPr lang="en-GB" sz="4400" baseline="30000" dirty="0">
                <a:solidFill>
                  <a:schemeClr val="accent4">
                    <a:lumMod val="50000"/>
                  </a:schemeClr>
                </a:solidFill>
              </a:rPr>
              <a:t>nd</a:t>
            </a:r>
            <a:r>
              <a:rPr lang="en-GB" sz="4400" dirty="0">
                <a:solidFill>
                  <a:schemeClr val="accent4">
                    <a:lumMod val="50000"/>
                  </a:schemeClr>
                </a:solidFill>
              </a:rPr>
              <a:t> copy as a pdf. </a:t>
            </a:r>
          </a:p>
          <a:p>
            <a:pPr algn="ctr"/>
            <a:r>
              <a:rPr lang="en-GB" sz="4400" dirty="0">
                <a:solidFill>
                  <a:schemeClr val="tx1"/>
                </a:solidFill>
              </a:rPr>
              <a:t>OR</a:t>
            </a:r>
          </a:p>
          <a:p>
            <a:pPr algn="ctr"/>
            <a:r>
              <a:rPr lang="en-GB" sz="4400" dirty="0">
                <a:solidFill>
                  <a:srgbClr val="0070C0"/>
                </a:solidFill>
              </a:rPr>
              <a:t>You can send by </a:t>
            </a:r>
          </a:p>
          <a:p>
            <a:pPr algn="ctr"/>
            <a:r>
              <a:rPr lang="en-GB" sz="4400" dirty="0">
                <a:solidFill>
                  <a:schemeClr val="tx1"/>
                </a:solidFill>
                <a:hlinkClick r:id="rId2"/>
              </a:rPr>
              <a:t>www.wetransfer.com</a:t>
            </a:r>
            <a:r>
              <a:rPr lang="en-GB" sz="4400" dirty="0">
                <a:solidFill>
                  <a:schemeClr val="tx1"/>
                </a:solidFill>
              </a:rPr>
              <a:t> </a:t>
            </a:r>
          </a:p>
          <a:p>
            <a:pPr algn="ctr"/>
            <a:r>
              <a:rPr lang="en-GB" sz="4400" dirty="0">
                <a:solidFill>
                  <a:srgbClr val="0070C0"/>
                </a:solidFill>
              </a:rPr>
              <a:t>which is free to use.</a:t>
            </a:r>
          </a:p>
          <a:p>
            <a:endParaRPr lang="en-GB" sz="4400" dirty="0">
              <a:solidFill>
                <a:schemeClr val="tx1"/>
              </a:solidFill>
            </a:endParaRPr>
          </a:p>
          <a:p>
            <a:endParaRPr lang="en-GB" dirty="0">
              <a:solidFill>
                <a:schemeClr val="tx1"/>
              </a:solidFill>
            </a:endParaRPr>
          </a:p>
        </p:txBody>
      </p:sp>
    </p:spTree>
    <p:extLst>
      <p:ext uri="{BB962C8B-B14F-4D97-AF65-F5344CB8AC3E}">
        <p14:creationId xmlns:p14="http://schemas.microsoft.com/office/powerpoint/2010/main" val="1790290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2E083-1C1B-4401-97FC-D8540646370E}"/>
              </a:ext>
            </a:extLst>
          </p:cNvPr>
          <p:cNvSpPr>
            <a:spLocks noGrp="1"/>
          </p:cNvSpPr>
          <p:nvPr>
            <p:ph type="title"/>
          </p:nvPr>
        </p:nvSpPr>
        <p:spPr>
          <a:xfrm>
            <a:off x="831850" y="654341"/>
            <a:ext cx="10515600" cy="5536733"/>
          </a:xfrm>
        </p:spPr>
        <p:txBody>
          <a:bodyPr>
            <a:normAutofit/>
          </a:bodyPr>
          <a:lstStyle/>
          <a:p>
            <a:pPr algn="ctr"/>
            <a:r>
              <a:rPr lang="en-GB" sz="4400" dirty="0"/>
              <a:t>How to set out your portfolio of evidence</a:t>
            </a:r>
            <a:br>
              <a:rPr lang="en-GB" sz="4400" dirty="0"/>
            </a:br>
            <a:br>
              <a:rPr lang="en-GB" sz="4400" dirty="0"/>
            </a:br>
            <a:br>
              <a:rPr lang="en-GB" sz="4400" dirty="0"/>
            </a:br>
            <a:br>
              <a:rPr lang="en-GB" sz="4400" dirty="0"/>
            </a:br>
            <a:br>
              <a:rPr lang="en-GB" sz="4400" dirty="0"/>
            </a:br>
            <a:endParaRPr lang="en-GB" sz="4400" dirty="0"/>
          </a:p>
        </p:txBody>
      </p:sp>
    </p:spTree>
    <p:extLst>
      <p:ext uri="{BB962C8B-B14F-4D97-AF65-F5344CB8AC3E}">
        <p14:creationId xmlns:p14="http://schemas.microsoft.com/office/powerpoint/2010/main" val="362992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38EA6-2A25-48AC-88FC-367BEF6A1424}"/>
              </a:ext>
            </a:extLst>
          </p:cNvPr>
          <p:cNvSpPr>
            <a:spLocks noGrp="1"/>
          </p:cNvSpPr>
          <p:nvPr>
            <p:ph type="title"/>
          </p:nvPr>
        </p:nvSpPr>
        <p:spPr>
          <a:xfrm>
            <a:off x="831850" y="1230594"/>
            <a:ext cx="10515600" cy="3331881"/>
          </a:xfrm>
        </p:spPr>
        <p:txBody>
          <a:bodyPr>
            <a:noAutofit/>
          </a:bodyPr>
          <a:lstStyle/>
          <a:p>
            <a:pPr algn="ctr"/>
            <a:r>
              <a:rPr lang="en-GB" sz="3600" dirty="0">
                <a:effectLst/>
                <a:latin typeface="Calibri" panose="020F0502020204030204" pitchFamily="34" charset="0"/>
                <a:ea typeface="Calibri" panose="020F0502020204030204" pitchFamily="34" charset="0"/>
                <a:cs typeface="Times New Roman" panose="02020603050405020304" pitchFamily="18" charset="0"/>
              </a:rPr>
              <a:t>All evidence to be collected on 2 separate occasions </a:t>
            </a:r>
            <a:br>
              <a:rPr lang="en-GB" sz="3600" dirty="0">
                <a:effectLst/>
                <a:latin typeface="Calibri" panose="020F0502020204030204" pitchFamily="34" charset="0"/>
                <a:ea typeface="Calibri" panose="020F0502020204030204" pitchFamily="34" charset="0"/>
                <a:cs typeface="Times New Roman" panose="02020603050405020304" pitchFamily="18" charset="0"/>
              </a:rPr>
            </a:br>
            <a:br>
              <a:rPr lang="en-GB" sz="3600" dirty="0">
                <a:effectLst/>
                <a:latin typeface="Calibri" panose="020F0502020204030204" pitchFamily="34" charset="0"/>
                <a:ea typeface="Calibri" panose="020F0502020204030204" pitchFamily="34" charset="0"/>
                <a:cs typeface="Times New Roman" panose="02020603050405020304" pitchFamily="18" charset="0"/>
              </a:rPr>
            </a:br>
            <a:br>
              <a:rPr lang="en-GB" sz="3600" dirty="0">
                <a:effectLst/>
                <a:latin typeface="Calibri" panose="020F0502020204030204" pitchFamily="34" charset="0"/>
                <a:ea typeface="Calibri" panose="020F0502020204030204" pitchFamily="34" charset="0"/>
                <a:cs typeface="Times New Roman" panose="02020603050405020304" pitchFamily="18" charset="0"/>
              </a:rPr>
            </a:br>
            <a:r>
              <a:rPr lang="en-GB" sz="3600" dirty="0">
                <a:effectLst/>
                <a:latin typeface="Calibri" panose="020F0502020204030204" pitchFamily="34" charset="0"/>
                <a:ea typeface="Calibri" panose="020F0502020204030204" pitchFamily="34" charset="0"/>
                <a:cs typeface="Times New Roman" panose="02020603050405020304" pitchFamily="18" charset="0"/>
              </a:rPr>
              <a:t>(different dates) (job 1 + job 2)</a:t>
            </a:r>
            <a:br>
              <a:rPr lang="en-GB" sz="3600" dirty="0">
                <a:effectLst/>
                <a:latin typeface="Calibri" panose="020F0502020204030204" pitchFamily="34" charset="0"/>
                <a:ea typeface="Calibri" panose="020F0502020204030204" pitchFamily="34" charset="0"/>
                <a:cs typeface="Times New Roman" panose="02020603050405020304" pitchFamily="18" charset="0"/>
              </a:rPr>
            </a:br>
            <a:br>
              <a:rPr lang="en-GB" sz="3600" dirty="0">
                <a:effectLst/>
                <a:latin typeface="Calibri" panose="020F0502020204030204" pitchFamily="34" charset="0"/>
                <a:ea typeface="Calibri" panose="020F0502020204030204" pitchFamily="34" charset="0"/>
                <a:cs typeface="Times New Roman" panose="02020603050405020304" pitchFamily="18" charset="0"/>
              </a:rPr>
            </a:br>
            <a:endParaRPr lang="en-GB" sz="3600" dirty="0"/>
          </a:p>
        </p:txBody>
      </p:sp>
    </p:spTree>
    <p:extLst>
      <p:ext uri="{BB962C8B-B14F-4D97-AF65-F5344CB8AC3E}">
        <p14:creationId xmlns:p14="http://schemas.microsoft.com/office/powerpoint/2010/main" val="69145591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75F8C2-9E0A-4811-8A76-CA49CE0ABB82}"/>
              </a:ext>
            </a:extLst>
          </p:cNvPr>
          <p:cNvSpPr>
            <a:spLocks noGrp="1"/>
          </p:cNvSpPr>
          <p:nvPr>
            <p:ph type="ctrTitle" idx="4294967295"/>
          </p:nvPr>
        </p:nvSpPr>
        <p:spPr>
          <a:xfrm>
            <a:off x="335903" y="296457"/>
            <a:ext cx="5561044" cy="6206980"/>
          </a:xfrm>
        </p:spPr>
        <p:txBody>
          <a:bodyPr vert="horz" lIns="91440" tIns="45720" rIns="91440" bIns="45720" rtlCol="0" anchor="t">
            <a:normAutofit/>
          </a:bodyPr>
          <a:lstStyle/>
          <a:p>
            <a:br>
              <a:rPr lang="en-US" sz="1900" dirty="0"/>
            </a:br>
            <a:r>
              <a:rPr lang="en-US" sz="2800" dirty="0">
                <a:solidFill>
                  <a:srgbClr val="FF0000"/>
                </a:solidFill>
              </a:rPr>
              <a:t>NVQ Level 3 Electrical Installations</a:t>
            </a:r>
            <a:br>
              <a:rPr lang="en-US" sz="1900" dirty="0">
                <a:solidFill>
                  <a:srgbClr val="FF0000"/>
                </a:solidFill>
              </a:rPr>
            </a:br>
            <a:br>
              <a:rPr lang="en-US" sz="1900" dirty="0">
                <a:solidFill>
                  <a:srgbClr val="FF0000"/>
                </a:solidFill>
              </a:rPr>
            </a:br>
            <a:br>
              <a:rPr lang="en-US" sz="1900" dirty="0">
                <a:solidFill>
                  <a:srgbClr val="FF0000"/>
                </a:solidFill>
              </a:rPr>
            </a:br>
            <a:br>
              <a:rPr lang="en-US" sz="1900" dirty="0">
                <a:solidFill>
                  <a:srgbClr val="FF0000"/>
                </a:solidFill>
              </a:rPr>
            </a:br>
            <a:r>
              <a:rPr lang="en-US" sz="2800" dirty="0"/>
              <a:t>Assessor - Paul Charles</a:t>
            </a:r>
            <a:br>
              <a:rPr lang="en-US" sz="2800" dirty="0"/>
            </a:br>
            <a:r>
              <a:rPr lang="en-US" sz="2800" dirty="0"/>
              <a:t>                   Rick Douglas</a:t>
            </a:r>
            <a:br>
              <a:rPr lang="en-US" sz="2800" dirty="0"/>
            </a:br>
            <a:br>
              <a:rPr lang="en-US" sz="2800" dirty="0"/>
            </a:br>
            <a:br>
              <a:rPr lang="en-US" sz="2800" dirty="0"/>
            </a:br>
            <a:r>
              <a:rPr lang="en-US" sz="2800" dirty="0"/>
              <a:t>Phone Paul - 07595 385 513</a:t>
            </a:r>
            <a:br>
              <a:rPr lang="en-US" sz="2800" dirty="0"/>
            </a:br>
            <a:r>
              <a:rPr lang="en-US" sz="2800" dirty="0"/>
              <a:t>            Rick  - 07597 391 710</a:t>
            </a:r>
            <a:br>
              <a:rPr lang="en-US" sz="2800" dirty="0"/>
            </a:br>
            <a:br>
              <a:rPr lang="en-US" sz="2800" dirty="0"/>
            </a:br>
            <a:br>
              <a:rPr lang="en-US" sz="2800" dirty="0"/>
            </a:br>
            <a:r>
              <a:rPr lang="en-US" sz="2800" dirty="0"/>
              <a:t>Email - pcharles@eruditetraining.net</a:t>
            </a:r>
            <a:br>
              <a:rPr lang="en-US" sz="1900" dirty="0"/>
            </a:br>
            <a:r>
              <a:rPr lang="en-US" sz="2800"/>
              <a:t>             rdouglas@</a:t>
            </a:r>
            <a:r>
              <a:rPr lang="en-US" sz="2800" dirty="0"/>
              <a:t>eruditetraining.net</a:t>
            </a:r>
            <a:br>
              <a:rPr lang="en-US" sz="1900" dirty="0"/>
            </a:br>
            <a:endParaRPr lang="en-US" sz="1900" dirty="0"/>
          </a:p>
        </p:txBody>
      </p:sp>
      <p:sp>
        <p:nvSpPr>
          <p:cNvPr id="11" name="Rectangle 10">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wearing a yellow hard hat&#10;&#10;Description automatically generated with medium confidence">
            <a:extLst>
              <a:ext uri="{FF2B5EF4-FFF2-40B4-BE49-F238E27FC236}">
                <a16:creationId xmlns:a16="http://schemas.microsoft.com/office/drawing/2014/main" id="{A4C385B7-15FD-4EEC-ADCF-A63F358C18B8}"/>
              </a:ext>
            </a:extLst>
          </p:cNvPr>
          <p:cNvPicPr>
            <a:picLocks noChangeAspect="1"/>
          </p:cNvPicPr>
          <p:nvPr/>
        </p:nvPicPr>
        <p:blipFill rotWithShape="1">
          <a:blip r:embed="rId2">
            <a:extLst>
              <a:ext uri="{28A0092B-C50C-407E-A947-70E740481C1C}">
                <a14:useLocalDpi xmlns:a14="http://schemas.microsoft.com/office/drawing/2010/main" val="0"/>
              </a:ext>
            </a:extLst>
          </a:blip>
          <a:srcRect l="4000" r="19666" b="-1"/>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2050614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4049A-B939-4500-94A2-27566F78EC19}"/>
              </a:ext>
            </a:extLst>
          </p:cNvPr>
          <p:cNvSpPr>
            <a:spLocks noGrp="1"/>
          </p:cNvSpPr>
          <p:nvPr>
            <p:ph type="title"/>
          </p:nvPr>
        </p:nvSpPr>
        <p:spPr>
          <a:xfrm>
            <a:off x="831850" y="118872"/>
            <a:ext cx="10515600" cy="6629400"/>
          </a:xfrm>
        </p:spPr>
        <p:txBody>
          <a:bodyPr>
            <a:no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latin typeface="Calibri" panose="020F0502020204030204" pitchFamily="34" charset="0"/>
                <a:ea typeface="Calibri" panose="020F0502020204030204" pitchFamily="34" charset="0"/>
                <a:cs typeface="Times New Roman" panose="02020603050405020304" pitchFamily="18" charset="0"/>
              </a:rPr>
            </a:br>
            <a:br>
              <a:rPr lang="en-GB" sz="1800" dirty="0">
                <a:latin typeface="Calibri" panose="020F0502020204030204" pitchFamily="34" charset="0"/>
                <a:ea typeface="Calibri" panose="020F0502020204030204" pitchFamily="34" charset="0"/>
                <a:cs typeface="Times New Roman" panose="02020603050405020304" pitchFamily="18" charset="0"/>
              </a:rPr>
            </a:br>
            <a:br>
              <a:rPr lang="en-GB" sz="1800" dirty="0">
                <a:latin typeface="Calibri" panose="020F0502020204030204" pitchFamily="34" charset="0"/>
                <a:ea typeface="Calibri" panose="020F0502020204030204" pitchFamily="34" charset="0"/>
                <a:cs typeface="Times New Roman" panose="02020603050405020304" pitchFamily="18" charset="0"/>
              </a:rPr>
            </a:br>
            <a:br>
              <a:rPr lang="en-GB" sz="1800" dirty="0">
                <a:latin typeface="Calibri" panose="020F0502020204030204" pitchFamily="34" charset="0"/>
                <a:ea typeface="Calibri" panose="020F0502020204030204" pitchFamily="34" charset="0"/>
                <a:cs typeface="Times New Roman" panose="02020603050405020304" pitchFamily="18" charset="0"/>
              </a:rPr>
            </a:b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501</a:t>
            </a:r>
            <a:r>
              <a:rPr lang="en-GB"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603</a:t>
            </a:r>
            <a:br>
              <a:rPr lang="en-GB"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a:latin typeface="Calibri" panose="020F0502020204030204" pitchFamily="34" charset="0"/>
                <a:ea typeface="Calibri" panose="020F0502020204030204" pitchFamily="34" charset="0"/>
                <a:cs typeface="Times New Roman" panose="02020603050405020304" pitchFamily="18" charset="0"/>
              </a:rPr>
              <a:t>		</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a:latin typeface="Calibri" panose="020F0502020204030204" pitchFamily="34" charset="0"/>
                <a:ea typeface="Calibri" panose="020F0502020204030204" pitchFamily="34" charset="0"/>
                <a:cs typeface="Times New Roman" panose="02020603050405020304" pitchFamily="18" charset="0"/>
              </a:rPr>
              <a:t>Job 1 Unit 02</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en-GB" sz="1600" dirty="0">
                <a:effectLst/>
                <a:latin typeface="Calibri" panose="020F0502020204030204" pitchFamily="34" charset="0"/>
                <a:ea typeface="Calibri" panose="020F0502020204030204" pitchFamily="34" charset="0"/>
                <a:cs typeface="Times New Roman" panose="02020603050405020304" pitchFamily="18" charset="0"/>
              </a:rPr>
              <a:t>		Job 1 Unit </a:t>
            </a:r>
            <a:r>
              <a:rPr lang="en-GB" sz="1600" dirty="0">
                <a:latin typeface="Calibri" panose="020F0502020204030204" pitchFamily="34" charset="0"/>
                <a:ea typeface="Calibri" panose="020F0502020204030204" pitchFamily="34" charset="0"/>
                <a:cs typeface="Times New Roman" panose="02020603050405020304" pitchFamily="18" charset="0"/>
              </a:rPr>
              <a:t>03 			Job 1 Unit 03 		</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en-GB" sz="1600" dirty="0">
                <a:effectLst/>
                <a:latin typeface="Calibri" panose="020F0502020204030204" pitchFamily="34" charset="0"/>
                <a:ea typeface="Calibri" panose="020F0502020204030204" pitchFamily="34" charset="0"/>
                <a:cs typeface="Times New Roman" panose="02020603050405020304" pitchFamily="18" charset="0"/>
              </a:rPr>
              <a:t>		Job 1 Unit </a:t>
            </a:r>
            <a:r>
              <a:rPr lang="en-GB" sz="1600" dirty="0">
                <a:latin typeface="Calibri" panose="020F0502020204030204" pitchFamily="34" charset="0"/>
                <a:ea typeface="Calibri" panose="020F0502020204030204" pitchFamily="34" charset="0"/>
                <a:cs typeface="Times New Roman" panose="02020603050405020304" pitchFamily="18" charset="0"/>
              </a:rPr>
              <a:t>04			Job 1 Unit 04 		</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en-GB" sz="1600" dirty="0">
                <a:effectLst/>
                <a:latin typeface="Calibri" panose="020F0502020204030204" pitchFamily="34" charset="0"/>
                <a:ea typeface="Calibri" panose="020F0502020204030204" pitchFamily="34" charset="0"/>
                <a:cs typeface="Times New Roman" panose="02020603050405020304" pitchFamily="18" charset="0"/>
              </a:rPr>
              <a:t>		Job 1 Unit </a:t>
            </a:r>
            <a:r>
              <a:rPr lang="en-GB" sz="1600" dirty="0">
                <a:latin typeface="Calibri" panose="020F0502020204030204" pitchFamily="34" charset="0"/>
                <a:ea typeface="Calibri" panose="020F0502020204030204" pitchFamily="34" charset="0"/>
                <a:cs typeface="Times New Roman" panose="02020603050405020304" pitchFamily="18" charset="0"/>
              </a:rPr>
              <a:t>05			Job 1 Unit 05 		</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en-GB" sz="1600" dirty="0">
                <a:effectLst/>
                <a:latin typeface="Calibri" panose="020F0502020204030204" pitchFamily="34" charset="0"/>
                <a:ea typeface="Calibri" panose="020F0502020204030204" pitchFamily="34" charset="0"/>
                <a:cs typeface="Times New Roman" panose="02020603050405020304" pitchFamily="18" charset="0"/>
              </a:rPr>
              <a:t>		Job 1 Unit </a:t>
            </a:r>
            <a:r>
              <a:rPr lang="en-GB" sz="1600" dirty="0">
                <a:latin typeface="Calibri" panose="020F0502020204030204" pitchFamily="34" charset="0"/>
                <a:ea typeface="Calibri" panose="020F0502020204030204" pitchFamily="34" charset="0"/>
                <a:cs typeface="Times New Roman" panose="02020603050405020304" pitchFamily="18" charset="0"/>
              </a:rPr>
              <a:t>06			Job 1 Unit 06 		</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a:latin typeface="Calibri" panose="020F0502020204030204" pitchFamily="34" charset="0"/>
                <a:ea typeface="Calibri" panose="020F0502020204030204" pitchFamily="34" charset="0"/>
                <a:cs typeface="Times New Roman" panose="02020603050405020304" pitchFamily="18" charset="0"/>
              </a:rPr>
              <a:t> 		Job 1 Unit 07 			Job 1 Unit 07 		</a:t>
            </a:r>
            <a:br>
              <a:rPr lang="en-GB" sz="1600" dirty="0">
                <a:latin typeface="Calibri" panose="020F0502020204030204" pitchFamily="34" charset="0"/>
                <a:ea typeface="Calibri" panose="020F0502020204030204" pitchFamily="34" charset="0"/>
                <a:cs typeface="Times New Roman" panose="02020603050405020304" pitchFamily="18" charset="0"/>
              </a:rPr>
            </a:br>
            <a:br>
              <a:rPr lang="en-GB" sz="1600" dirty="0">
                <a:latin typeface="Calibri" panose="020F0502020204030204" pitchFamily="34" charset="0"/>
                <a:ea typeface="Calibri" panose="020F0502020204030204" pitchFamily="34" charset="0"/>
                <a:cs typeface="Times New Roman" panose="02020603050405020304" pitchFamily="18" charset="0"/>
              </a:rPr>
            </a:br>
            <a:r>
              <a:rPr lang="en-GB" sz="1600" dirty="0">
                <a:latin typeface="Calibri" panose="020F0502020204030204" pitchFamily="34" charset="0"/>
                <a:ea typeface="Calibri" panose="020F0502020204030204" pitchFamily="34" charset="0"/>
                <a:cs typeface="Times New Roman" panose="02020603050405020304" pitchFamily="18" charset="0"/>
              </a:rPr>
              <a:t>		</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en-GB" sz="1600" dirty="0">
                <a:latin typeface="Calibri" panose="020F0502020204030204" pitchFamily="34" charset="0"/>
                <a:ea typeface="Calibri" panose="020F0502020204030204" pitchFamily="34" charset="0"/>
                <a:cs typeface="Times New Roman" panose="02020603050405020304" pitchFamily="18" charset="0"/>
              </a:rPr>
              <a:t>		Job 2 Unit 02</a:t>
            </a:r>
            <a:br>
              <a:rPr lang="en-GB" sz="1600" dirty="0">
                <a:latin typeface="Calibri" panose="020F0502020204030204" pitchFamily="34" charset="0"/>
                <a:ea typeface="Calibri" panose="020F0502020204030204" pitchFamily="34" charset="0"/>
                <a:cs typeface="Times New Roman" panose="02020603050405020304" pitchFamily="18" charset="0"/>
              </a:rPr>
            </a:b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a:effectLst/>
                <a:latin typeface="Calibri" panose="020F0502020204030204" pitchFamily="34" charset="0"/>
                <a:ea typeface="Calibri" panose="020F0502020204030204" pitchFamily="34" charset="0"/>
                <a:cs typeface="Times New Roman" panose="02020603050405020304" pitchFamily="18" charset="0"/>
              </a:rPr>
              <a:t>Job 2 Unit </a:t>
            </a:r>
            <a:r>
              <a:rPr lang="en-GB" sz="1600" dirty="0">
                <a:latin typeface="Calibri" panose="020F0502020204030204" pitchFamily="34" charset="0"/>
                <a:ea typeface="Calibri" panose="020F0502020204030204" pitchFamily="34" charset="0"/>
                <a:cs typeface="Times New Roman" panose="02020603050405020304" pitchFamily="18" charset="0"/>
              </a:rPr>
              <a:t>03			Job 2 Unit 03 		</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en-GB" sz="1600" dirty="0">
                <a:effectLst/>
                <a:latin typeface="Calibri" panose="020F0502020204030204" pitchFamily="34" charset="0"/>
                <a:ea typeface="Calibri" panose="020F0502020204030204" pitchFamily="34" charset="0"/>
                <a:cs typeface="Times New Roman" panose="02020603050405020304" pitchFamily="18" charset="0"/>
              </a:rPr>
              <a:t>		Job 2 Unit </a:t>
            </a:r>
            <a:r>
              <a:rPr lang="en-GB" sz="1600" dirty="0">
                <a:latin typeface="Calibri" panose="020F0502020204030204" pitchFamily="34" charset="0"/>
                <a:ea typeface="Calibri" panose="020F0502020204030204" pitchFamily="34" charset="0"/>
                <a:cs typeface="Times New Roman" panose="02020603050405020304" pitchFamily="18" charset="0"/>
              </a:rPr>
              <a:t>04			Job 2 Unit 04 		</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en-GB" sz="1600" dirty="0">
                <a:effectLst/>
                <a:latin typeface="Calibri" panose="020F0502020204030204" pitchFamily="34" charset="0"/>
                <a:ea typeface="Calibri" panose="020F0502020204030204" pitchFamily="34" charset="0"/>
                <a:cs typeface="Times New Roman" panose="02020603050405020304" pitchFamily="18" charset="0"/>
              </a:rPr>
              <a:t>		Job 2 Unit </a:t>
            </a:r>
            <a:r>
              <a:rPr lang="en-GB" sz="1600" dirty="0">
                <a:latin typeface="Calibri" panose="020F0502020204030204" pitchFamily="34" charset="0"/>
                <a:ea typeface="Calibri" panose="020F0502020204030204" pitchFamily="34" charset="0"/>
                <a:cs typeface="Times New Roman" panose="02020603050405020304" pitchFamily="18" charset="0"/>
              </a:rPr>
              <a:t>05			Job 2 Unit 05 		</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en-GB" sz="1600" dirty="0">
                <a:effectLst/>
                <a:latin typeface="Calibri" panose="020F0502020204030204" pitchFamily="34" charset="0"/>
                <a:ea typeface="Calibri" panose="020F0502020204030204" pitchFamily="34" charset="0"/>
                <a:cs typeface="Times New Roman" panose="02020603050405020304" pitchFamily="18" charset="0"/>
              </a:rPr>
              <a:t>		Job 2 Unit </a:t>
            </a:r>
            <a:r>
              <a:rPr lang="en-GB" sz="1600" dirty="0">
                <a:latin typeface="Calibri" panose="020F0502020204030204" pitchFamily="34" charset="0"/>
                <a:ea typeface="Calibri" panose="020F0502020204030204" pitchFamily="34" charset="0"/>
                <a:cs typeface="Times New Roman" panose="02020603050405020304" pitchFamily="18" charset="0"/>
              </a:rPr>
              <a:t>06			Job 2 Unit 06 		</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en-GB" sz="1600" dirty="0">
                <a:effectLst/>
                <a:latin typeface="Calibri" panose="020F0502020204030204" pitchFamily="34" charset="0"/>
                <a:ea typeface="Calibri" panose="020F0502020204030204" pitchFamily="34" charset="0"/>
                <a:cs typeface="Times New Roman" panose="02020603050405020304" pitchFamily="18" charset="0"/>
              </a:rPr>
              <a:t>		Job 2 Unit </a:t>
            </a:r>
            <a:r>
              <a:rPr lang="en-GB" sz="1600" dirty="0">
                <a:latin typeface="Calibri" panose="020F0502020204030204" pitchFamily="34" charset="0"/>
                <a:ea typeface="Calibri" panose="020F0502020204030204" pitchFamily="34" charset="0"/>
                <a:cs typeface="Times New Roman" panose="02020603050405020304" pitchFamily="18" charset="0"/>
              </a:rPr>
              <a:t>07			Job 2 Unit 07 		</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a:latin typeface="Calibri" panose="020F0502020204030204" pitchFamily="34" charset="0"/>
                <a:ea typeface="Calibri" panose="020F0502020204030204" pitchFamily="34" charset="0"/>
                <a:cs typeface="Times New Roman" panose="02020603050405020304" pitchFamily="18" charset="0"/>
              </a:rPr>
              <a:t>Miscellaneous 			Miscellaneous 		</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a:latin typeface="Calibri" panose="020F0502020204030204" pitchFamily="34" charset="0"/>
                <a:ea typeface="Calibri" panose="020F0502020204030204" pitchFamily="34" charset="0"/>
                <a:cs typeface="Times New Roman" panose="02020603050405020304" pitchFamily="18" charset="0"/>
              </a:rPr>
              <a:t>Witness testimonies 			Witness testimonies 		</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a:latin typeface="Calibri" panose="020F0502020204030204" pitchFamily="34" charset="0"/>
                <a:ea typeface="Calibri" panose="020F0502020204030204" pitchFamily="34" charset="0"/>
                <a:cs typeface="Times New Roman" panose="02020603050405020304" pitchFamily="18" charset="0"/>
              </a:rPr>
              <a:t>Professional discussion 		Professional discussion 	</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a:latin typeface="Calibri" panose="020F0502020204030204" pitchFamily="34" charset="0"/>
                <a:ea typeface="Calibri" panose="020F0502020204030204" pitchFamily="34" charset="0"/>
                <a:cs typeface="Times New Roman" panose="02020603050405020304" pitchFamily="18" charset="0"/>
              </a:rPr>
              <a:t>Observations 1 			Observations 1 		</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a:latin typeface="Calibri" panose="020F0502020204030204" pitchFamily="34" charset="0"/>
                <a:ea typeface="Calibri" panose="020F0502020204030204" pitchFamily="34" charset="0"/>
                <a:cs typeface="Times New Roman" panose="02020603050405020304" pitchFamily="18" charset="0"/>
              </a:rPr>
              <a:t>Observations 2 			Observations 2 		</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a:latin typeface="Calibri" panose="020F0502020204030204" pitchFamily="34" charset="0"/>
                <a:ea typeface="Calibri" panose="020F0502020204030204" pitchFamily="34" charset="0"/>
                <a:cs typeface="Times New Roman" panose="02020603050405020304" pitchFamily="18" charset="0"/>
              </a:rPr>
              <a:t> 		Observations 3 			Observations 3</a:t>
            </a:r>
            <a:br>
              <a:rPr lang="en-GB" sz="1600" dirty="0">
                <a:latin typeface="Calibri" panose="020F0502020204030204" pitchFamily="34" charset="0"/>
                <a:ea typeface="Calibri" panose="020F0502020204030204" pitchFamily="34" charset="0"/>
                <a:cs typeface="Times New Roman" panose="02020603050405020304" pitchFamily="18" charset="0"/>
              </a:rPr>
            </a:br>
            <a:r>
              <a:rPr lang="en-GB" sz="1600" dirty="0">
                <a:latin typeface="Calibri" panose="020F0502020204030204" pitchFamily="34" charset="0"/>
                <a:ea typeface="Calibri" panose="020F0502020204030204" pitchFamily="34" charset="0"/>
                <a:cs typeface="Times New Roman" panose="02020603050405020304" pitchFamily="18" charset="0"/>
              </a:rPr>
              <a:t>		 		</a:t>
            </a:r>
            <a:endParaRPr lang="en-GB" sz="1600" dirty="0"/>
          </a:p>
        </p:txBody>
      </p:sp>
    </p:spTree>
    <p:extLst>
      <p:ext uri="{BB962C8B-B14F-4D97-AF65-F5344CB8AC3E}">
        <p14:creationId xmlns:p14="http://schemas.microsoft.com/office/powerpoint/2010/main" val="27118982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372A6-E3F9-4B3D-8AB4-671035EE4885}"/>
              </a:ext>
            </a:extLst>
          </p:cNvPr>
          <p:cNvSpPr>
            <a:spLocks noGrp="1"/>
          </p:cNvSpPr>
          <p:nvPr>
            <p:ph type="title"/>
          </p:nvPr>
        </p:nvSpPr>
        <p:spPr>
          <a:xfrm>
            <a:off x="838200" y="788565"/>
            <a:ext cx="10515600" cy="5343787"/>
          </a:xfrm>
        </p:spPr>
        <p:txBody>
          <a:bodyPr>
            <a:normAutofit/>
          </a:bodyPr>
          <a:lstStyle/>
          <a:p>
            <a:pPr algn="ctr">
              <a:lnSpc>
                <a:spcPct val="107000"/>
              </a:lnSpc>
              <a:spcAft>
                <a:spcPts val="800"/>
              </a:spcAft>
            </a:pPr>
            <a:r>
              <a:rPr lang="en-GB" sz="3600" dirty="0">
                <a:effectLst/>
                <a:latin typeface="Calibri" panose="020F0502020204030204" pitchFamily="34" charset="0"/>
                <a:ea typeface="Calibri" panose="020F0502020204030204" pitchFamily="34" charset="0"/>
                <a:cs typeface="Times New Roman" panose="02020603050405020304" pitchFamily="18" charset="0"/>
              </a:rPr>
              <a:t>Use photos more than once where you can. </a:t>
            </a:r>
            <a:br>
              <a:rPr lang="en-GB" sz="3600" dirty="0">
                <a:effectLst/>
                <a:latin typeface="Calibri" panose="020F0502020204030204" pitchFamily="34" charset="0"/>
                <a:ea typeface="Calibri" panose="020F0502020204030204" pitchFamily="34" charset="0"/>
                <a:cs typeface="Times New Roman" panose="02020603050405020304" pitchFamily="18" charset="0"/>
              </a:rPr>
            </a:br>
            <a:r>
              <a:rPr lang="en-GB" sz="3600" dirty="0">
                <a:effectLst/>
                <a:latin typeface="Calibri" panose="020F0502020204030204" pitchFamily="34" charset="0"/>
                <a:ea typeface="Calibri" panose="020F0502020204030204" pitchFamily="34" charset="0"/>
                <a:cs typeface="Times New Roman" panose="02020603050405020304" pitchFamily="18" charset="0"/>
              </a:rPr>
              <a:t>(but only on one form of evidence)</a:t>
            </a:r>
            <a:br>
              <a:rPr lang="en-GB" sz="3600" dirty="0">
                <a:effectLst/>
                <a:latin typeface="Calibri" panose="020F0502020204030204" pitchFamily="34" charset="0"/>
                <a:ea typeface="Calibri" panose="020F0502020204030204" pitchFamily="34" charset="0"/>
                <a:cs typeface="Times New Roman" panose="02020603050405020304" pitchFamily="18" charset="0"/>
              </a:rPr>
            </a:br>
            <a:br>
              <a:rPr lang="en-GB" sz="3600" dirty="0">
                <a:effectLst/>
                <a:latin typeface="Calibri" panose="020F0502020204030204" pitchFamily="34" charset="0"/>
                <a:ea typeface="Calibri" panose="020F0502020204030204" pitchFamily="34" charset="0"/>
                <a:cs typeface="Times New Roman" panose="02020603050405020304" pitchFamily="18" charset="0"/>
              </a:rPr>
            </a:br>
            <a:br>
              <a:rPr lang="en-GB" sz="3600" dirty="0">
                <a:effectLst/>
                <a:latin typeface="Calibri" panose="020F0502020204030204" pitchFamily="34" charset="0"/>
                <a:ea typeface="Calibri" panose="020F0502020204030204" pitchFamily="34" charset="0"/>
                <a:cs typeface="Times New Roman" panose="02020603050405020304" pitchFamily="18" charset="0"/>
              </a:rPr>
            </a:br>
            <a:r>
              <a:rPr lang="en-GB" sz="3600" dirty="0">
                <a:effectLst/>
                <a:latin typeface="Calibri" panose="020F0502020204030204" pitchFamily="34" charset="0"/>
                <a:ea typeface="Calibri" panose="020F0502020204030204" pitchFamily="34" charset="0"/>
                <a:cs typeface="Times New Roman" panose="02020603050405020304" pitchFamily="18" charset="0"/>
              </a:rPr>
              <a:t>i.e. RAMS can be used in 6 different places on 603 </a:t>
            </a:r>
            <a:br>
              <a:rPr lang="en-GB" sz="3600" dirty="0">
                <a:effectLst/>
                <a:latin typeface="Calibri" panose="020F0502020204030204" pitchFamily="34" charset="0"/>
                <a:ea typeface="Calibri" panose="020F0502020204030204" pitchFamily="34" charset="0"/>
                <a:cs typeface="Times New Roman" panose="02020603050405020304" pitchFamily="18" charset="0"/>
              </a:rPr>
            </a:br>
            <a:r>
              <a:rPr lang="en-GB" sz="3600" dirty="0">
                <a:effectLst/>
                <a:latin typeface="Calibri" panose="020F0502020204030204" pitchFamily="34" charset="0"/>
                <a:ea typeface="Calibri" panose="020F0502020204030204" pitchFamily="34" charset="0"/>
                <a:cs typeface="Times New Roman" panose="02020603050405020304" pitchFamily="18" charset="0"/>
              </a:rPr>
              <a:t>and 8 different places on 501 .</a:t>
            </a:r>
            <a:br>
              <a:rPr lang="en-GB" sz="36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Tree>
    <p:extLst>
      <p:ext uri="{BB962C8B-B14F-4D97-AF65-F5344CB8AC3E}">
        <p14:creationId xmlns:p14="http://schemas.microsoft.com/office/powerpoint/2010/main" val="3620892812"/>
      </p:ext>
    </p:extLst>
  </p:cSld>
  <p:clrMapOvr>
    <a:masterClrMapping/>
  </p:clrMapOvr>
  <mc:AlternateContent xmlns:mc="http://schemas.openxmlformats.org/markup-compatibility/2006" xmlns:p15="http://schemas.microsoft.com/office/powerpoint/2012/main">
    <mc:Choice Requires="p15">
      <p:transition spd="med">
        <p15:prstTrans prst="fallOver"/>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42325-774A-4E3C-BD36-11760DA60756}"/>
              </a:ext>
            </a:extLst>
          </p:cNvPr>
          <p:cNvSpPr>
            <a:spLocks noGrp="1"/>
          </p:cNvSpPr>
          <p:nvPr>
            <p:ph type="title"/>
          </p:nvPr>
        </p:nvSpPr>
        <p:spPr>
          <a:xfrm>
            <a:off x="838200" y="612396"/>
            <a:ext cx="10515600" cy="6023296"/>
          </a:xfrm>
        </p:spPr>
        <p:txBody>
          <a:bodyPr>
            <a:normAutofit fontScale="90000"/>
          </a:bodyPr>
          <a:lstStyle/>
          <a:p>
            <a:r>
              <a:rPr lang="en-GB" sz="4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All evidence should be authentic. </a:t>
            </a:r>
            <a:br>
              <a:rPr lang="en-GB"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en-GB" sz="3200" dirty="0">
                <a:effectLst/>
                <a:latin typeface="Calibri" panose="020F0502020204030204" pitchFamily="34" charset="0"/>
                <a:ea typeface="Calibri" panose="020F0502020204030204" pitchFamily="34" charset="0"/>
                <a:cs typeface="Times New Roman" panose="02020603050405020304" pitchFamily="18" charset="0"/>
              </a:rPr>
            </a:br>
            <a:r>
              <a:rPr lang="en-GB" sz="3200" dirty="0">
                <a:effectLst/>
                <a:latin typeface="Calibri" panose="020F0502020204030204" pitchFamily="34" charset="0"/>
                <a:ea typeface="Calibri" panose="020F0502020204030204" pitchFamily="34" charset="0"/>
                <a:cs typeface="Times New Roman" panose="02020603050405020304" pitchFamily="18" charset="0"/>
              </a:rPr>
              <a:t>	(not stood with screwdriver in hand on a finished product)</a:t>
            </a:r>
            <a:br>
              <a:rPr lang="en-GB" sz="3200" dirty="0">
                <a:effectLst/>
                <a:latin typeface="Calibri" panose="020F0502020204030204" pitchFamily="34" charset="0"/>
                <a:ea typeface="Calibri" panose="020F0502020204030204" pitchFamily="34" charset="0"/>
                <a:cs typeface="Times New Roman" panose="02020603050405020304" pitchFamily="18" charset="0"/>
              </a:rPr>
            </a:br>
            <a:br>
              <a:rPr lang="en-GB" sz="3200" dirty="0">
                <a:effectLst/>
                <a:latin typeface="Calibri" panose="020F0502020204030204" pitchFamily="34" charset="0"/>
                <a:ea typeface="Calibri" panose="020F0502020204030204" pitchFamily="34" charset="0"/>
                <a:cs typeface="Times New Roman" panose="02020603050405020304" pitchFamily="18" charset="0"/>
              </a:rPr>
            </a:br>
            <a:br>
              <a:rPr lang="en-GB" sz="3200" dirty="0">
                <a:effectLst/>
                <a:latin typeface="Calibri" panose="020F0502020204030204" pitchFamily="34" charset="0"/>
                <a:ea typeface="Calibri" panose="020F0502020204030204" pitchFamily="34" charset="0"/>
                <a:cs typeface="Times New Roman" panose="02020603050405020304" pitchFamily="18" charset="0"/>
              </a:rPr>
            </a:br>
            <a:r>
              <a:rPr lang="en-GB" sz="3200" dirty="0">
                <a:effectLst/>
                <a:latin typeface="Calibri" panose="020F0502020204030204" pitchFamily="34" charset="0"/>
                <a:ea typeface="Calibri" panose="020F0502020204030204" pitchFamily="34" charset="0"/>
                <a:cs typeface="Times New Roman" panose="02020603050405020304" pitchFamily="18" charset="0"/>
              </a:rPr>
              <a:t>		</a:t>
            </a:r>
            <a:r>
              <a:rPr lang="en-GB"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When installing containment show:-</a:t>
            </a:r>
            <a:br>
              <a:rPr lang="en-GB" sz="3200" dirty="0">
                <a:effectLst/>
                <a:latin typeface="Calibri" panose="020F0502020204030204" pitchFamily="34" charset="0"/>
                <a:ea typeface="Calibri" panose="020F0502020204030204" pitchFamily="34" charset="0"/>
                <a:cs typeface="Times New Roman" panose="02020603050405020304" pitchFamily="18" charset="0"/>
              </a:rPr>
            </a:br>
            <a:br>
              <a:rPr lang="en-GB" sz="3200" dirty="0">
                <a:effectLst/>
                <a:latin typeface="Calibri" panose="020F0502020204030204" pitchFamily="34" charset="0"/>
                <a:ea typeface="Calibri" panose="020F0502020204030204" pitchFamily="34" charset="0"/>
                <a:cs typeface="Times New Roman" panose="02020603050405020304" pitchFamily="18" charset="0"/>
              </a:rPr>
            </a:br>
            <a:r>
              <a:rPr lang="en-GB" sz="3200" dirty="0">
                <a:effectLst/>
                <a:latin typeface="Calibri" panose="020F0502020204030204" pitchFamily="34" charset="0"/>
                <a:ea typeface="Calibri" panose="020F0502020204030204" pitchFamily="34" charset="0"/>
                <a:cs typeface="Times New Roman" panose="02020603050405020304" pitchFamily="18" charset="0"/>
              </a:rPr>
              <a:t>			</a:t>
            </a:r>
            <a:r>
              <a:rPr lang="en-GB"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 </a:t>
            </a:r>
            <a:r>
              <a:rPr lang="en-GB" sz="3200" dirty="0">
                <a:effectLst/>
                <a:latin typeface="Calibri" panose="020F0502020204030204" pitchFamily="34" charset="0"/>
                <a:ea typeface="Calibri" panose="020F0502020204030204" pitchFamily="34" charset="0"/>
                <a:cs typeface="Times New Roman" panose="02020603050405020304" pitchFamily="18" charset="0"/>
              </a:rPr>
              <a:t>start</a:t>
            </a:r>
            <a:r>
              <a:rPr lang="en-GB"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br>
              <a:rPr lang="en-GB"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en-GB"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en-GB"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(2) </a:t>
            </a:r>
            <a:r>
              <a:rPr lang="en-GB" sz="3200" dirty="0">
                <a:effectLst/>
                <a:latin typeface="Calibri" panose="020F0502020204030204" pitchFamily="34" charset="0"/>
                <a:ea typeface="Calibri" panose="020F0502020204030204" pitchFamily="34" charset="0"/>
                <a:cs typeface="Times New Roman" panose="02020603050405020304" pitchFamily="18" charset="0"/>
              </a:rPr>
              <a:t>middle </a:t>
            </a:r>
            <a:br>
              <a:rPr lang="en-GB"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en-GB"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en-GB"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(3) </a:t>
            </a:r>
            <a:r>
              <a:rPr lang="en-GB" sz="3200" dirty="0">
                <a:effectLst/>
                <a:latin typeface="Calibri" panose="020F0502020204030204" pitchFamily="34" charset="0"/>
                <a:ea typeface="Calibri" panose="020F0502020204030204" pitchFamily="34" charset="0"/>
                <a:cs typeface="Times New Roman" panose="02020603050405020304" pitchFamily="18" charset="0"/>
              </a:rPr>
              <a:t>end</a:t>
            </a:r>
            <a:br>
              <a:rPr lang="en-GB"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en-GB" sz="3200" dirty="0">
                <a:effectLst/>
                <a:latin typeface="Calibri" panose="020F0502020204030204" pitchFamily="34" charset="0"/>
                <a:ea typeface="Calibri" panose="020F0502020204030204" pitchFamily="34" charset="0"/>
                <a:cs typeface="Times New Roman" panose="02020603050405020304" pitchFamily="18" charset="0"/>
              </a:rPr>
            </a:br>
            <a:endParaRPr lang="en-GB" sz="3200" dirty="0"/>
          </a:p>
        </p:txBody>
      </p:sp>
    </p:spTree>
    <p:extLst>
      <p:ext uri="{BB962C8B-B14F-4D97-AF65-F5344CB8AC3E}">
        <p14:creationId xmlns:p14="http://schemas.microsoft.com/office/powerpoint/2010/main" val="2243022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BF5B5-B394-42E0-B469-3B2823EB5103}"/>
              </a:ext>
            </a:extLst>
          </p:cNvPr>
          <p:cNvSpPr>
            <a:spLocks noGrp="1"/>
          </p:cNvSpPr>
          <p:nvPr>
            <p:ph type="title"/>
          </p:nvPr>
        </p:nvSpPr>
        <p:spPr>
          <a:xfrm>
            <a:off x="865406" y="343948"/>
            <a:ext cx="10515600" cy="6417578"/>
          </a:xfrm>
        </p:spPr>
        <p:txBody>
          <a:bodyPr>
            <a:normAutofit/>
          </a:bodyPr>
          <a:lstStyle/>
          <a:p>
            <a:r>
              <a:rPr lang="en-GB" sz="3200" dirty="0"/>
              <a:t>Installing steel conduit</a:t>
            </a:r>
          </a:p>
        </p:txBody>
      </p:sp>
      <p:pic>
        <p:nvPicPr>
          <p:cNvPr id="3082" name="Picture 81">
            <a:extLst>
              <a:ext uri="{FF2B5EF4-FFF2-40B4-BE49-F238E27FC236}">
                <a16:creationId xmlns:a16="http://schemas.microsoft.com/office/drawing/2014/main" id="{80929A47-D430-4906-8B17-0E5743813A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476"/>
          <a:stretch/>
        </p:blipFill>
        <p:spPr bwMode="auto">
          <a:xfrm>
            <a:off x="9213065" y="751174"/>
            <a:ext cx="1609725" cy="1790012"/>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78">
            <a:extLst>
              <a:ext uri="{FF2B5EF4-FFF2-40B4-BE49-F238E27FC236}">
                <a16:creationId xmlns:a16="http://schemas.microsoft.com/office/drawing/2014/main" id="{205922C8-04D5-4DB9-8C42-718415CB82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827" y="800470"/>
            <a:ext cx="1609725" cy="174071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85">
            <a:extLst>
              <a:ext uri="{FF2B5EF4-FFF2-40B4-BE49-F238E27FC236}">
                <a16:creationId xmlns:a16="http://schemas.microsoft.com/office/drawing/2014/main" id="{407E45C3-A824-488E-B25C-62A5B87BEDF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716"/>
          <a:stretch/>
        </p:blipFill>
        <p:spPr bwMode="auto">
          <a:xfrm>
            <a:off x="3498061" y="3707049"/>
            <a:ext cx="1609725" cy="179001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84">
            <a:extLst>
              <a:ext uri="{FF2B5EF4-FFF2-40B4-BE49-F238E27FC236}">
                <a16:creationId xmlns:a16="http://schemas.microsoft.com/office/drawing/2014/main" id="{FAE9D15D-D517-4B0D-A2D7-1679C39F83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4532" y="3732046"/>
            <a:ext cx="1647702" cy="1765019"/>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89">
            <a:extLst>
              <a:ext uri="{FF2B5EF4-FFF2-40B4-BE49-F238E27FC236}">
                <a16:creationId xmlns:a16="http://schemas.microsoft.com/office/drawing/2014/main" id="{9CEAA039-AA79-48F2-837C-629857D1958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668"/>
          <a:stretch/>
        </p:blipFill>
        <p:spPr bwMode="auto">
          <a:xfrm>
            <a:off x="964532" y="775822"/>
            <a:ext cx="1647702" cy="179001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88">
            <a:extLst>
              <a:ext uri="{FF2B5EF4-FFF2-40B4-BE49-F238E27FC236}">
                <a16:creationId xmlns:a16="http://schemas.microsoft.com/office/drawing/2014/main" id="{4A952E4E-59B0-4A73-A7C5-492CA532578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7338"/>
          <a:stretch/>
        </p:blipFill>
        <p:spPr bwMode="auto">
          <a:xfrm>
            <a:off x="9249776" y="3707053"/>
            <a:ext cx="1609725" cy="179001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87">
            <a:extLst>
              <a:ext uri="{FF2B5EF4-FFF2-40B4-BE49-F238E27FC236}">
                <a16:creationId xmlns:a16="http://schemas.microsoft.com/office/drawing/2014/main" id="{1754CA67-FF3B-4CEB-9169-9CFF1F42822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8691"/>
          <a:stretch/>
        </p:blipFill>
        <p:spPr bwMode="auto">
          <a:xfrm>
            <a:off x="6495707" y="3686008"/>
            <a:ext cx="1609725" cy="1790009"/>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53">
            <a:extLst>
              <a:ext uri="{FF2B5EF4-FFF2-40B4-BE49-F238E27FC236}">
                <a16:creationId xmlns:a16="http://schemas.microsoft.com/office/drawing/2014/main" id="{8C933142-970C-474A-9464-6AC5ABDBE1D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8777"/>
          <a:stretch/>
        </p:blipFill>
        <p:spPr bwMode="auto">
          <a:xfrm>
            <a:off x="3498062" y="825118"/>
            <a:ext cx="1609725" cy="174071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3">
            <a:extLst>
              <a:ext uri="{FF2B5EF4-FFF2-40B4-BE49-F238E27FC236}">
                <a16:creationId xmlns:a16="http://schemas.microsoft.com/office/drawing/2014/main" id="{725D2A0A-42AC-4034-B10A-426DBC9A234F}"/>
              </a:ext>
            </a:extLst>
          </p:cNvPr>
          <p:cNvSpPr>
            <a:spLocks noChangeArrowheads="1"/>
          </p:cNvSpPr>
          <p:nvPr/>
        </p:nvSpPr>
        <p:spPr bwMode="auto">
          <a:xfrm>
            <a:off x="185956" y="7018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14">
            <a:extLst>
              <a:ext uri="{FF2B5EF4-FFF2-40B4-BE49-F238E27FC236}">
                <a16:creationId xmlns:a16="http://schemas.microsoft.com/office/drawing/2014/main" id="{ABF9CFDC-26B8-4EE7-9991-C306EF1FCC2D}"/>
              </a:ext>
            </a:extLst>
          </p:cNvPr>
          <p:cNvSpPr>
            <a:spLocks noChangeArrowheads="1"/>
          </p:cNvSpPr>
          <p:nvPr/>
        </p:nvSpPr>
        <p:spPr bwMode="auto">
          <a:xfrm>
            <a:off x="185956" y="7018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5">
            <a:extLst>
              <a:ext uri="{FF2B5EF4-FFF2-40B4-BE49-F238E27FC236}">
                <a16:creationId xmlns:a16="http://schemas.microsoft.com/office/drawing/2014/main" id="{85A4B81A-C264-42B8-B4AD-756CBB2954EA}"/>
              </a:ext>
            </a:extLst>
          </p:cNvPr>
          <p:cNvSpPr>
            <a:spLocks noChangeArrowheads="1"/>
          </p:cNvSpPr>
          <p:nvPr/>
        </p:nvSpPr>
        <p:spPr bwMode="auto">
          <a:xfrm>
            <a:off x="185956" y="7018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16">
            <a:extLst>
              <a:ext uri="{FF2B5EF4-FFF2-40B4-BE49-F238E27FC236}">
                <a16:creationId xmlns:a16="http://schemas.microsoft.com/office/drawing/2014/main" id="{3E74FE95-B6CC-4D83-8B3D-D7A0BDEF0C39}"/>
              </a:ext>
            </a:extLst>
          </p:cNvPr>
          <p:cNvSpPr>
            <a:spLocks noChangeArrowheads="1"/>
          </p:cNvSpPr>
          <p:nvPr/>
        </p:nvSpPr>
        <p:spPr bwMode="auto">
          <a:xfrm>
            <a:off x="185956" y="7018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17">
            <a:extLst>
              <a:ext uri="{FF2B5EF4-FFF2-40B4-BE49-F238E27FC236}">
                <a16:creationId xmlns:a16="http://schemas.microsoft.com/office/drawing/2014/main" id="{A61D50BA-8C72-4BD9-B888-192D9B7DE892}"/>
              </a:ext>
            </a:extLst>
          </p:cNvPr>
          <p:cNvSpPr>
            <a:spLocks noChangeArrowheads="1"/>
          </p:cNvSpPr>
          <p:nvPr/>
        </p:nvSpPr>
        <p:spPr bwMode="auto">
          <a:xfrm>
            <a:off x="185956" y="7018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18">
            <a:extLst>
              <a:ext uri="{FF2B5EF4-FFF2-40B4-BE49-F238E27FC236}">
                <a16:creationId xmlns:a16="http://schemas.microsoft.com/office/drawing/2014/main" id="{E2E3A144-C844-4CD4-BC16-12B8778610E4}"/>
              </a:ext>
            </a:extLst>
          </p:cNvPr>
          <p:cNvSpPr>
            <a:spLocks noChangeArrowheads="1"/>
          </p:cNvSpPr>
          <p:nvPr/>
        </p:nvSpPr>
        <p:spPr bwMode="auto">
          <a:xfrm>
            <a:off x="185956" y="7018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19">
            <a:extLst>
              <a:ext uri="{FF2B5EF4-FFF2-40B4-BE49-F238E27FC236}">
                <a16:creationId xmlns:a16="http://schemas.microsoft.com/office/drawing/2014/main" id="{54BA9B6C-1844-444D-8EFE-DC18B32D6DD6}"/>
              </a:ext>
            </a:extLst>
          </p:cNvPr>
          <p:cNvSpPr>
            <a:spLocks noChangeArrowheads="1"/>
          </p:cNvSpPr>
          <p:nvPr/>
        </p:nvSpPr>
        <p:spPr bwMode="auto">
          <a:xfrm>
            <a:off x="185956" y="7018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027613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76A3A-ABC1-498F-9106-64D2E3C9A897}"/>
              </a:ext>
            </a:extLst>
          </p:cNvPr>
          <p:cNvSpPr>
            <a:spLocks noGrp="1"/>
          </p:cNvSpPr>
          <p:nvPr>
            <p:ph type="title"/>
          </p:nvPr>
        </p:nvSpPr>
        <p:spPr>
          <a:xfrm>
            <a:off x="831850" y="377506"/>
            <a:ext cx="10515600" cy="5922626"/>
          </a:xfrm>
        </p:spPr>
        <p:txBody>
          <a:bodyPr>
            <a:normAutofit fontScale="90000"/>
          </a:bodyPr>
          <a:lstStyle/>
          <a:p>
            <a:r>
              <a:rPr lang="en-GB" dirty="0"/>
              <a:t>	</a:t>
            </a:r>
            <a:r>
              <a:rPr lang="en-GB" sz="5400" dirty="0"/>
              <a:t>When terminating cable show:-</a:t>
            </a:r>
            <a:br>
              <a:rPr lang="en-GB" dirty="0"/>
            </a:br>
            <a:br>
              <a:rPr lang="en-GB" sz="5400" dirty="0"/>
            </a:br>
            <a:r>
              <a:rPr lang="en-GB" sz="5400" dirty="0"/>
              <a:t>		</a:t>
            </a:r>
            <a:r>
              <a:rPr lang="en-GB" sz="4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 </a:t>
            </a:r>
            <a:r>
              <a:rPr lang="en-GB" sz="4000" dirty="0">
                <a:effectLst/>
                <a:latin typeface="Calibri" panose="020F0502020204030204" pitchFamily="34" charset="0"/>
                <a:ea typeface="Calibri" panose="020F0502020204030204" pitchFamily="34" charset="0"/>
                <a:cs typeface="Times New Roman" panose="02020603050405020304" pitchFamily="18" charset="0"/>
              </a:rPr>
              <a:t>start</a:t>
            </a:r>
            <a:r>
              <a:rPr lang="en-GB" sz="4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40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r>
              <a:rPr lang="en-GB" sz="4000" dirty="0">
                <a:solidFill>
                  <a:schemeClr val="accent1">
                    <a:lumMod val="75000"/>
                  </a:schemeClr>
                </a:solidFill>
              </a:rPr>
              <a:t>the cut end of cable)</a:t>
            </a:r>
            <a:br>
              <a:rPr lang="en-GB" sz="4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en-GB" sz="4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en-GB" sz="4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(2) </a:t>
            </a:r>
            <a:r>
              <a:rPr lang="en-GB" sz="4000" dirty="0">
                <a:effectLst/>
                <a:latin typeface="Calibri" panose="020F0502020204030204" pitchFamily="34" charset="0"/>
                <a:ea typeface="Calibri" panose="020F0502020204030204" pitchFamily="34" charset="0"/>
                <a:cs typeface="Times New Roman" panose="02020603050405020304" pitchFamily="18" charset="0"/>
              </a:rPr>
              <a:t>middle </a:t>
            </a:r>
            <a:r>
              <a:rPr lang="en-GB" sz="40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r>
              <a:rPr lang="en-GB" sz="4000" dirty="0">
                <a:solidFill>
                  <a:schemeClr val="accent1">
                    <a:lumMod val="75000"/>
                  </a:schemeClr>
                </a:solidFill>
              </a:rPr>
              <a:t>then stripping cable)</a:t>
            </a:r>
            <a:br>
              <a:rPr lang="en-GB" sz="4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en-GB" sz="4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en-GB" sz="4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(3) </a:t>
            </a:r>
            <a:r>
              <a:rPr lang="en-GB" sz="4000" dirty="0">
                <a:effectLst/>
                <a:latin typeface="Calibri" panose="020F0502020204030204" pitchFamily="34" charset="0"/>
                <a:ea typeface="Calibri" panose="020F0502020204030204" pitchFamily="34" charset="0"/>
                <a:cs typeface="Times New Roman" panose="02020603050405020304" pitchFamily="18" charset="0"/>
              </a:rPr>
              <a:t>end </a:t>
            </a:r>
            <a:r>
              <a:rPr lang="en-GB" sz="40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r>
              <a:rPr lang="en-GB" sz="4000" dirty="0">
                <a:solidFill>
                  <a:schemeClr val="accent1">
                    <a:lumMod val="75000"/>
                  </a:schemeClr>
                </a:solidFill>
              </a:rPr>
              <a:t>then terminating conductors) </a:t>
            </a:r>
            <a:br>
              <a:rPr lang="en-GB" sz="4000" dirty="0">
                <a:solidFill>
                  <a:schemeClr val="accent1">
                    <a:lumMod val="75000"/>
                  </a:schemeClr>
                </a:solidFill>
              </a:rPr>
            </a:br>
            <a:br>
              <a:rPr lang="en-GB" sz="4000" dirty="0">
                <a:solidFill>
                  <a:schemeClr val="accent1">
                    <a:lumMod val="75000"/>
                  </a:schemeClr>
                </a:solidFill>
              </a:rPr>
            </a:br>
            <a:br>
              <a:rPr lang="en-GB" sz="4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en-GB" sz="4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4000" dirty="0">
                <a:effectLst/>
                <a:latin typeface="Calibri" panose="020F0502020204030204" pitchFamily="34" charset="0"/>
                <a:ea typeface="Calibri" panose="020F0502020204030204" pitchFamily="34" charset="0"/>
                <a:cs typeface="Times New Roman" panose="02020603050405020304" pitchFamily="18" charset="0"/>
              </a:rPr>
              <a:t>* </a:t>
            </a:r>
            <a:r>
              <a:rPr lang="en-GB" sz="2800" dirty="0">
                <a:effectLst/>
                <a:latin typeface="Calibri" panose="020F0502020204030204" pitchFamily="34" charset="0"/>
                <a:ea typeface="Calibri" panose="020F0502020204030204" pitchFamily="34" charset="0"/>
                <a:cs typeface="Times New Roman" panose="02020603050405020304" pitchFamily="18" charset="0"/>
              </a:rPr>
              <a:t>SWA and MICC will need more photos</a:t>
            </a:r>
            <a:endParaRPr lang="en-GB" sz="5400" dirty="0"/>
          </a:p>
        </p:txBody>
      </p:sp>
    </p:spTree>
    <p:extLst>
      <p:ext uri="{BB962C8B-B14F-4D97-AF65-F5344CB8AC3E}">
        <p14:creationId xmlns:p14="http://schemas.microsoft.com/office/powerpoint/2010/main" val="2333731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1319-2F3E-45ED-B833-59C1A107454B}"/>
              </a:ext>
            </a:extLst>
          </p:cNvPr>
          <p:cNvSpPr>
            <a:spLocks noGrp="1"/>
          </p:cNvSpPr>
          <p:nvPr>
            <p:ph type="title"/>
          </p:nvPr>
        </p:nvSpPr>
        <p:spPr>
          <a:xfrm>
            <a:off x="368300" y="622126"/>
            <a:ext cx="11595812" cy="6060686"/>
          </a:xfrm>
        </p:spPr>
        <p:txBody>
          <a:bodyPr>
            <a:normAutofit/>
          </a:bodyPr>
          <a:lstStyle/>
          <a:p>
            <a:r>
              <a:rPr lang="en-GB" sz="3600" dirty="0"/>
              <a:t>Terminating PVC/PVC twin and earth</a:t>
            </a:r>
          </a:p>
        </p:txBody>
      </p:sp>
      <p:pic>
        <p:nvPicPr>
          <p:cNvPr id="2055" name="Picture 163">
            <a:extLst>
              <a:ext uri="{FF2B5EF4-FFF2-40B4-BE49-F238E27FC236}">
                <a16:creationId xmlns:a16="http://schemas.microsoft.com/office/drawing/2014/main" id="{448AFB5A-CF5B-4A14-AE92-A8B3D63F5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1233" y="746270"/>
            <a:ext cx="1612901" cy="21399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164">
            <a:extLst>
              <a:ext uri="{FF2B5EF4-FFF2-40B4-BE49-F238E27FC236}">
                <a16:creationId xmlns:a16="http://schemas.microsoft.com/office/drawing/2014/main" id="{59ECCCF8-B782-45EF-AA54-508C85E2F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5787" y="746270"/>
            <a:ext cx="1612900" cy="21399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165">
            <a:extLst>
              <a:ext uri="{FF2B5EF4-FFF2-40B4-BE49-F238E27FC236}">
                <a16:creationId xmlns:a16="http://schemas.microsoft.com/office/drawing/2014/main" id="{794733BF-8A93-4A02-A0A7-45BCF7B0F9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0340" y="739950"/>
            <a:ext cx="1612900" cy="21399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166">
            <a:extLst>
              <a:ext uri="{FF2B5EF4-FFF2-40B4-BE49-F238E27FC236}">
                <a16:creationId xmlns:a16="http://schemas.microsoft.com/office/drawing/2014/main" id="{E3F59E21-0173-4671-A217-D58201B793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1234" y="3539562"/>
            <a:ext cx="1612900" cy="21399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167">
            <a:extLst>
              <a:ext uri="{FF2B5EF4-FFF2-40B4-BE49-F238E27FC236}">
                <a16:creationId xmlns:a16="http://schemas.microsoft.com/office/drawing/2014/main" id="{23A22A8C-E3EE-4DBB-B350-137656CFAC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4725" y="3506240"/>
            <a:ext cx="1612901" cy="213995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68">
            <a:extLst>
              <a:ext uri="{FF2B5EF4-FFF2-40B4-BE49-F238E27FC236}">
                <a16:creationId xmlns:a16="http://schemas.microsoft.com/office/drawing/2014/main" id="{3AA40C12-A57E-4F15-B9A4-B41103271B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8932" y="3506240"/>
            <a:ext cx="1612900" cy="21399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0">
            <a:extLst>
              <a:ext uri="{FF2B5EF4-FFF2-40B4-BE49-F238E27FC236}">
                <a16:creationId xmlns:a16="http://schemas.microsoft.com/office/drawing/2014/main" id="{87767306-C056-4AEE-843C-FB7C57248B2A}"/>
              </a:ext>
            </a:extLst>
          </p:cNvPr>
          <p:cNvSpPr>
            <a:spLocks noChangeArrowheads="1"/>
          </p:cNvSpPr>
          <p:nvPr/>
        </p:nvSpPr>
        <p:spPr bwMode="auto">
          <a:xfrm>
            <a:off x="1308100" y="15813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11">
            <a:extLst>
              <a:ext uri="{FF2B5EF4-FFF2-40B4-BE49-F238E27FC236}">
                <a16:creationId xmlns:a16="http://schemas.microsoft.com/office/drawing/2014/main" id="{1696B43A-AE93-417F-86B8-F4ACA97464F2}"/>
              </a:ext>
            </a:extLst>
          </p:cNvPr>
          <p:cNvSpPr>
            <a:spLocks noChangeArrowheads="1"/>
          </p:cNvSpPr>
          <p:nvPr/>
        </p:nvSpPr>
        <p:spPr bwMode="auto">
          <a:xfrm>
            <a:off x="1308100" y="20385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2">
            <a:extLst>
              <a:ext uri="{FF2B5EF4-FFF2-40B4-BE49-F238E27FC236}">
                <a16:creationId xmlns:a16="http://schemas.microsoft.com/office/drawing/2014/main" id="{0A303F49-1F1C-4A52-B0DA-D8D5A9693D2F}"/>
              </a:ext>
            </a:extLst>
          </p:cNvPr>
          <p:cNvSpPr>
            <a:spLocks noChangeArrowheads="1"/>
          </p:cNvSpPr>
          <p:nvPr/>
        </p:nvSpPr>
        <p:spPr bwMode="auto">
          <a:xfrm>
            <a:off x="2989382" y="17146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13">
            <a:extLst>
              <a:ext uri="{FF2B5EF4-FFF2-40B4-BE49-F238E27FC236}">
                <a16:creationId xmlns:a16="http://schemas.microsoft.com/office/drawing/2014/main" id="{52BD01E4-2E3A-4603-945B-423C489FCE10}"/>
              </a:ext>
            </a:extLst>
          </p:cNvPr>
          <p:cNvSpPr>
            <a:spLocks noChangeArrowheads="1"/>
          </p:cNvSpPr>
          <p:nvPr/>
        </p:nvSpPr>
        <p:spPr bwMode="auto">
          <a:xfrm>
            <a:off x="1308100" y="29529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14">
            <a:extLst>
              <a:ext uri="{FF2B5EF4-FFF2-40B4-BE49-F238E27FC236}">
                <a16:creationId xmlns:a16="http://schemas.microsoft.com/office/drawing/2014/main" id="{E461AA66-894F-44B1-AE0C-5D1DEA487233}"/>
              </a:ext>
            </a:extLst>
          </p:cNvPr>
          <p:cNvSpPr>
            <a:spLocks noChangeArrowheads="1"/>
          </p:cNvSpPr>
          <p:nvPr/>
        </p:nvSpPr>
        <p:spPr bwMode="auto">
          <a:xfrm>
            <a:off x="1308100" y="34101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241748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D1EBC-CD42-430A-9029-78E2FCECD654}"/>
              </a:ext>
            </a:extLst>
          </p:cNvPr>
          <p:cNvSpPr>
            <a:spLocks noGrp="1"/>
          </p:cNvSpPr>
          <p:nvPr>
            <p:ph type="title"/>
          </p:nvPr>
        </p:nvSpPr>
        <p:spPr>
          <a:xfrm>
            <a:off x="747960" y="401056"/>
            <a:ext cx="10515600" cy="6234636"/>
          </a:xfrm>
        </p:spPr>
        <p:txBody>
          <a:bodyPr>
            <a:normAutofit fontScale="90000"/>
          </a:bodyPr>
          <a:lstStyle/>
          <a:p>
            <a:pPr algn="ctr"/>
            <a:br>
              <a:rPr lang="en-GB" dirty="0"/>
            </a:br>
            <a:br>
              <a:rPr lang="en-GB" dirty="0"/>
            </a:br>
            <a:br>
              <a:rPr lang="en-GB" dirty="0"/>
            </a:br>
            <a:br>
              <a:rPr lang="en-GB" dirty="0"/>
            </a:br>
            <a:br>
              <a:rPr lang="en-GB" dirty="0"/>
            </a:br>
            <a:r>
              <a:rPr lang="en-GB" dirty="0">
                <a:solidFill>
                  <a:schemeClr val="accent2">
                    <a:lumMod val="50000"/>
                  </a:schemeClr>
                </a:solidFill>
              </a:rPr>
              <a:t>The evidence must be collected </a:t>
            </a:r>
            <a:br>
              <a:rPr lang="en-GB" dirty="0">
                <a:solidFill>
                  <a:schemeClr val="accent2">
                    <a:lumMod val="50000"/>
                  </a:schemeClr>
                </a:solidFill>
              </a:rPr>
            </a:br>
            <a:r>
              <a:rPr lang="en-GB" dirty="0">
                <a:solidFill>
                  <a:schemeClr val="accent2">
                    <a:lumMod val="50000"/>
                  </a:schemeClr>
                </a:solidFill>
              </a:rPr>
              <a:t>after the date you were </a:t>
            </a:r>
            <a:br>
              <a:rPr lang="en-GB" dirty="0">
                <a:solidFill>
                  <a:schemeClr val="accent2">
                    <a:lumMod val="50000"/>
                  </a:schemeClr>
                </a:solidFill>
              </a:rPr>
            </a:br>
            <a:r>
              <a:rPr lang="en-GB" dirty="0">
                <a:solidFill>
                  <a:schemeClr val="accent2">
                    <a:lumMod val="50000"/>
                  </a:schemeClr>
                </a:solidFill>
              </a:rPr>
              <a:t>registered on the course.</a:t>
            </a:r>
            <a:br>
              <a:rPr lang="en-GB" dirty="0">
                <a:solidFill>
                  <a:schemeClr val="accent2">
                    <a:lumMod val="50000"/>
                  </a:schemeClr>
                </a:solidFill>
              </a:rPr>
            </a:br>
            <a:br>
              <a:rPr lang="en-GB" dirty="0">
                <a:solidFill>
                  <a:schemeClr val="accent2">
                    <a:lumMod val="50000"/>
                  </a:schemeClr>
                </a:solidFill>
              </a:rPr>
            </a:br>
            <a:br>
              <a:rPr lang="en-GB" dirty="0">
                <a:solidFill>
                  <a:schemeClr val="accent2">
                    <a:lumMod val="50000"/>
                  </a:schemeClr>
                </a:solidFill>
              </a:rPr>
            </a:br>
            <a:endParaRPr lang="en-GB" dirty="0"/>
          </a:p>
        </p:txBody>
      </p:sp>
    </p:spTree>
    <p:extLst>
      <p:ext uri="{BB962C8B-B14F-4D97-AF65-F5344CB8AC3E}">
        <p14:creationId xmlns:p14="http://schemas.microsoft.com/office/powerpoint/2010/main" val="4142708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01914-5967-F222-F417-8BF8496A8BB4}"/>
              </a:ext>
            </a:extLst>
          </p:cNvPr>
          <p:cNvSpPr>
            <a:spLocks noGrp="1"/>
          </p:cNvSpPr>
          <p:nvPr>
            <p:ph type="title"/>
          </p:nvPr>
        </p:nvSpPr>
        <p:spPr>
          <a:xfrm>
            <a:off x="831850" y="658026"/>
            <a:ext cx="10515600" cy="5563312"/>
          </a:xfrm>
        </p:spPr>
        <p:txBody>
          <a:bodyPr>
            <a:normAutofit fontScale="90000"/>
          </a:bodyPr>
          <a:lstStyle/>
          <a:p>
            <a:pPr algn="ctr"/>
            <a:r>
              <a:rPr lang="en-GB" sz="4800" dirty="0">
                <a:solidFill>
                  <a:schemeClr val="tx1">
                    <a:lumMod val="65000"/>
                    <a:lumOff val="35000"/>
                  </a:schemeClr>
                </a:solidFill>
              </a:rPr>
              <a:t>Once you have completed a unit, </a:t>
            </a:r>
            <a:br>
              <a:rPr lang="en-GB" sz="4800" dirty="0">
                <a:solidFill>
                  <a:schemeClr val="tx1">
                    <a:lumMod val="65000"/>
                    <a:lumOff val="35000"/>
                  </a:schemeClr>
                </a:solidFill>
              </a:rPr>
            </a:br>
            <a:r>
              <a:rPr lang="en-GB" sz="4800" dirty="0">
                <a:solidFill>
                  <a:srgbClr val="FF0000"/>
                </a:solidFill>
              </a:rPr>
              <a:t>email this for assessment straight away.</a:t>
            </a:r>
            <a:br>
              <a:rPr lang="en-GB" sz="4800" dirty="0">
                <a:solidFill>
                  <a:srgbClr val="FF0000"/>
                </a:solidFill>
              </a:rPr>
            </a:br>
            <a:br>
              <a:rPr lang="en-GB" dirty="0"/>
            </a:br>
            <a:r>
              <a:rPr lang="en-GB" sz="4800" dirty="0">
                <a:solidFill>
                  <a:schemeClr val="accent1">
                    <a:lumMod val="75000"/>
                  </a:schemeClr>
                </a:solidFill>
              </a:rPr>
              <a:t>Your feedback for this unit will help guide </a:t>
            </a:r>
            <a:br>
              <a:rPr lang="en-GB" sz="4800" dirty="0">
                <a:solidFill>
                  <a:schemeClr val="accent1">
                    <a:lumMod val="75000"/>
                  </a:schemeClr>
                </a:solidFill>
              </a:rPr>
            </a:br>
            <a:r>
              <a:rPr lang="en-GB" sz="4800" dirty="0">
                <a:solidFill>
                  <a:schemeClr val="accent1">
                    <a:lumMod val="75000"/>
                  </a:schemeClr>
                </a:solidFill>
              </a:rPr>
              <a:t>you on the right path for the other units.</a:t>
            </a:r>
            <a:br>
              <a:rPr lang="en-GB" sz="4800" dirty="0">
                <a:solidFill>
                  <a:schemeClr val="accent1">
                    <a:lumMod val="75000"/>
                  </a:schemeClr>
                </a:solidFill>
              </a:rPr>
            </a:br>
            <a:br>
              <a:rPr lang="en-GB" sz="4800" dirty="0">
                <a:solidFill>
                  <a:schemeClr val="tx1">
                    <a:lumMod val="65000"/>
                    <a:lumOff val="35000"/>
                  </a:schemeClr>
                </a:solidFill>
              </a:rPr>
            </a:br>
            <a:r>
              <a:rPr lang="en-GB" sz="4700" dirty="0">
                <a:solidFill>
                  <a:schemeClr val="tx1">
                    <a:lumMod val="65000"/>
                    <a:lumOff val="35000"/>
                  </a:schemeClr>
                </a:solidFill>
              </a:rPr>
              <a:t>Then email each unit as soon as it is completed.</a:t>
            </a:r>
            <a:br>
              <a:rPr lang="en-GB" sz="4700" dirty="0">
                <a:solidFill>
                  <a:schemeClr val="tx1">
                    <a:lumMod val="65000"/>
                    <a:lumOff val="35000"/>
                  </a:schemeClr>
                </a:solidFill>
              </a:rPr>
            </a:br>
            <a:endParaRPr lang="en-GB" sz="4800" dirty="0">
              <a:solidFill>
                <a:schemeClr val="tx1">
                  <a:lumMod val="65000"/>
                  <a:lumOff val="35000"/>
                </a:schemeClr>
              </a:solidFill>
            </a:endParaRPr>
          </a:p>
        </p:txBody>
      </p:sp>
    </p:spTree>
    <p:extLst>
      <p:ext uri="{BB962C8B-B14F-4D97-AF65-F5344CB8AC3E}">
        <p14:creationId xmlns:p14="http://schemas.microsoft.com/office/powerpoint/2010/main" val="4097382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3EC28-BAB5-4803-A5DC-ECC303D9704C}"/>
              </a:ext>
            </a:extLst>
          </p:cNvPr>
          <p:cNvSpPr>
            <a:spLocks noGrp="1"/>
          </p:cNvSpPr>
          <p:nvPr>
            <p:ph type="title"/>
          </p:nvPr>
        </p:nvSpPr>
        <p:spPr>
          <a:xfrm>
            <a:off x="831850" y="469784"/>
            <a:ext cx="10515600" cy="5872294"/>
          </a:xfrm>
        </p:spPr>
        <p:txBody>
          <a:bodyPr>
            <a:noAutofit/>
          </a:bodyPr>
          <a:lstStyle/>
          <a:p>
            <a:pPr algn="ctr"/>
            <a:r>
              <a:rPr lang="en-GB" sz="3600" dirty="0">
                <a:solidFill>
                  <a:schemeClr val="accent2">
                    <a:lumMod val="50000"/>
                  </a:schemeClr>
                </a:solidFill>
              </a:rPr>
              <a:t>The evidence you produce cannot be </a:t>
            </a:r>
            <a:br>
              <a:rPr lang="en-GB" sz="3600" dirty="0">
                <a:solidFill>
                  <a:schemeClr val="accent2">
                    <a:lumMod val="50000"/>
                  </a:schemeClr>
                </a:solidFill>
              </a:rPr>
            </a:br>
            <a:r>
              <a:rPr lang="en-GB" sz="3600" dirty="0">
                <a:solidFill>
                  <a:schemeClr val="accent2">
                    <a:lumMod val="50000"/>
                  </a:schemeClr>
                </a:solidFill>
              </a:rPr>
              <a:t>submitted in its entirety at the end.</a:t>
            </a:r>
            <a:br>
              <a:rPr lang="en-GB" sz="3600" dirty="0">
                <a:solidFill>
                  <a:schemeClr val="accent2">
                    <a:lumMod val="50000"/>
                  </a:schemeClr>
                </a:solidFill>
              </a:rPr>
            </a:br>
            <a:br>
              <a:rPr lang="en-GB" sz="3600" dirty="0"/>
            </a:br>
            <a:r>
              <a:rPr lang="en-GB" sz="3600" dirty="0">
                <a:solidFill>
                  <a:schemeClr val="accent1">
                    <a:lumMod val="75000"/>
                  </a:schemeClr>
                </a:solidFill>
              </a:rPr>
              <a:t>This is known as ‘</a:t>
            </a:r>
            <a:r>
              <a:rPr lang="en-GB" sz="3200" dirty="0">
                <a:solidFill>
                  <a:srgbClr val="FF0000"/>
                </a:solidFill>
              </a:rPr>
              <a:t>End Loading</a:t>
            </a:r>
            <a:r>
              <a:rPr lang="en-GB" sz="3600" dirty="0">
                <a:solidFill>
                  <a:schemeClr val="accent1">
                    <a:lumMod val="75000"/>
                  </a:schemeClr>
                </a:solidFill>
              </a:rPr>
              <a:t>’ and is </a:t>
            </a:r>
            <a:br>
              <a:rPr lang="en-GB" sz="3600" dirty="0">
                <a:solidFill>
                  <a:schemeClr val="accent1">
                    <a:lumMod val="75000"/>
                  </a:schemeClr>
                </a:solidFill>
              </a:rPr>
            </a:br>
            <a:r>
              <a:rPr lang="en-GB" sz="3600" dirty="0">
                <a:solidFill>
                  <a:schemeClr val="accent1">
                    <a:lumMod val="75000"/>
                  </a:schemeClr>
                </a:solidFill>
              </a:rPr>
              <a:t>not acceptable to the awarding bodies.</a:t>
            </a:r>
            <a:br>
              <a:rPr lang="en-GB" sz="3600" dirty="0">
                <a:solidFill>
                  <a:schemeClr val="accent1">
                    <a:lumMod val="75000"/>
                  </a:schemeClr>
                </a:solidFill>
              </a:rPr>
            </a:br>
            <a:br>
              <a:rPr lang="en-GB" sz="3600" dirty="0"/>
            </a:br>
            <a:r>
              <a:rPr lang="en-GB" sz="3200" dirty="0">
                <a:solidFill>
                  <a:srgbClr val="00B050"/>
                </a:solidFill>
              </a:rPr>
              <a:t>When you have collected around 50% of the evidence then you need to hand in your portfolio for assessment and IQA.</a:t>
            </a:r>
            <a:br>
              <a:rPr lang="en-GB" sz="3200" dirty="0">
                <a:solidFill>
                  <a:srgbClr val="00B050"/>
                </a:solidFill>
              </a:rPr>
            </a:br>
            <a:br>
              <a:rPr lang="en-GB" sz="3600" dirty="0"/>
            </a:br>
            <a:r>
              <a:rPr lang="en-GB" sz="3600" dirty="0"/>
              <a:t>Then when you have collected the remaining evidence it can be handed in again for assessment and IQA.</a:t>
            </a:r>
          </a:p>
        </p:txBody>
      </p:sp>
    </p:spTree>
    <p:extLst>
      <p:ext uri="{BB962C8B-B14F-4D97-AF65-F5344CB8AC3E}">
        <p14:creationId xmlns:p14="http://schemas.microsoft.com/office/powerpoint/2010/main" val="2018489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D5819-D2C1-4144-8EE7-EAF7A9631AF0}"/>
              </a:ext>
            </a:extLst>
          </p:cNvPr>
          <p:cNvSpPr>
            <a:spLocks noGrp="1"/>
          </p:cNvSpPr>
          <p:nvPr>
            <p:ph type="title"/>
          </p:nvPr>
        </p:nvSpPr>
        <p:spPr>
          <a:xfrm>
            <a:off x="838200" y="413157"/>
            <a:ext cx="10515600" cy="6031685"/>
          </a:xfrm>
        </p:spPr>
        <p:txBody>
          <a:bodyPr>
            <a:normAutofit fontScale="90000"/>
          </a:bodyPr>
          <a:lstStyle/>
          <a:p>
            <a:r>
              <a:rPr lang="en-GB" dirty="0"/>
              <a:t>				Site Visits</a:t>
            </a:r>
            <a:br>
              <a:rPr lang="en-GB" dirty="0"/>
            </a:br>
            <a:r>
              <a:rPr lang="en-GB" sz="3600" dirty="0"/>
              <a:t>On each visit you will need full PPE:-</a:t>
            </a:r>
            <a:br>
              <a:rPr lang="en-GB" sz="3600" dirty="0"/>
            </a:br>
            <a:r>
              <a:rPr lang="en-GB" sz="3600" dirty="0"/>
              <a:t>	Hard hat</a:t>
            </a:r>
            <a:br>
              <a:rPr lang="en-GB" sz="3600" dirty="0"/>
            </a:br>
            <a:r>
              <a:rPr lang="en-GB" sz="3600" dirty="0"/>
              <a:t>	Hi-Vis</a:t>
            </a:r>
            <a:br>
              <a:rPr lang="en-GB" sz="3600" dirty="0"/>
            </a:br>
            <a:r>
              <a:rPr lang="en-GB" sz="3600" dirty="0"/>
              <a:t>	Protective footwear</a:t>
            </a:r>
            <a:br>
              <a:rPr lang="en-GB" sz="3600" dirty="0"/>
            </a:br>
            <a:r>
              <a:rPr lang="en-GB" sz="3600" dirty="0"/>
              <a:t>	Gloves</a:t>
            </a:r>
            <a:br>
              <a:rPr lang="en-GB" sz="3600" dirty="0"/>
            </a:br>
            <a:r>
              <a:rPr lang="en-GB" sz="3600" dirty="0"/>
              <a:t>	Eye protection</a:t>
            </a:r>
            <a:br>
              <a:rPr lang="en-GB" sz="3600" dirty="0"/>
            </a:br>
            <a:r>
              <a:rPr lang="en-GB" sz="3600" dirty="0"/>
              <a:t>	Ear defenders</a:t>
            </a:r>
            <a:br>
              <a:rPr lang="en-GB" sz="3600" dirty="0"/>
            </a:br>
            <a:r>
              <a:rPr lang="en-GB" sz="3600" dirty="0"/>
              <a:t>	Dust mask</a:t>
            </a:r>
            <a:br>
              <a:rPr lang="en-GB" sz="3600" dirty="0"/>
            </a:br>
            <a:br>
              <a:rPr lang="en-GB" sz="3600" dirty="0"/>
            </a:br>
            <a:r>
              <a:rPr lang="en-GB" sz="3600" dirty="0"/>
              <a:t>You will also need to produce </a:t>
            </a:r>
            <a:r>
              <a:rPr lang="en-GB" sz="3600" b="1" dirty="0">
                <a:solidFill>
                  <a:srgbClr val="FF0000"/>
                </a:solidFill>
              </a:rPr>
              <a:t>for each visit </a:t>
            </a:r>
            <a:r>
              <a:rPr lang="en-GB" sz="3600" dirty="0"/>
              <a:t>a:-</a:t>
            </a:r>
            <a:br>
              <a:rPr lang="en-GB" sz="3600" dirty="0"/>
            </a:br>
            <a:r>
              <a:rPr lang="en-GB" sz="3600" dirty="0"/>
              <a:t>	(1) Risk Assessment </a:t>
            </a:r>
            <a:br>
              <a:rPr lang="en-GB" sz="3600" dirty="0"/>
            </a:br>
            <a:r>
              <a:rPr lang="en-GB" sz="3600" dirty="0"/>
              <a:t>	(2) Method Statement.</a:t>
            </a:r>
          </a:p>
        </p:txBody>
      </p:sp>
    </p:spTree>
    <p:extLst>
      <p:ext uri="{BB962C8B-B14F-4D97-AF65-F5344CB8AC3E}">
        <p14:creationId xmlns:p14="http://schemas.microsoft.com/office/powerpoint/2010/main" val="2152868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A6D5E-06D5-495A-A3E0-CED899C77C99}"/>
              </a:ext>
            </a:extLst>
          </p:cNvPr>
          <p:cNvSpPr>
            <a:spLocks noGrp="1"/>
          </p:cNvSpPr>
          <p:nvPr>
            <p:ph type="ctrTitle"/>
          </p:nvPr>
        </p:nvSpPr>
        <p:spPr>
          <a:xfrm>
            <a:off x="1524000" y="478172"/>
            <a:ext cx="9144000" cy="6098797"/>
          </a:xfrm>
        </p:spPr>
        <p:txBody>
          <a:bodyPr>
            <a:normAutofit/>
          </a:bodyPr>
          <a:lstStyle/>
          <a:p>
            <a:r>
              <a:rPr lang="en-GB" sz="3600" dirty="0">
                <a:solidFill>
                  <a:srgbClr val="FF0000"/>
                </a:solidFill>
              </a:rPr>
              <a:t>What you will need.</a:t>
            </a:r>
            <a:br>
              <a:rPr lang="en-GB" sz="3600" dirty="0"/>
            </a:br>
            <a:br>
              <a:rPr lang="en-GB" sz="3600" dirty="0"/>
            </a:br>
            <a:r>
              <a:rPr lang="en-GB" sz="3600" dirty="0">
                <a:solidFill>
                  <a:schemeClr val="bg2">
                    <a:lumMod val="25000"/>
                  </a:schemeClr>
                </a:solidFill>
              </a:rPr>
              <a:t>A phone to take photos.</a:t>
            </a:r>
            <a:br>
              <a:rPr lang="en-GB" sz="3600" dirty="0"/>
            </a:br>
            <a:br>
              <a:rPr lang="en-GB" sz="3600" dirty="0"/>
            </a:br>
            <a:r>
              <a:rPr lang="en-GB" sz="3600" dirty="0">
                <a:solidFill>
                  <a:schemeClr val="accent1">
                    <a:lumMod val="75000"/>
                  </a:schemeClr>
                </a:solidFill>
              </a:rPr>
              <a:t>A computer to upload photos too and to download the templates.</a:t>
            </a:r>
            <a:br>
              <a:rPr lang="en-GB" sz="3600" dirty="0"/>
            </a:br>
            <a:br>
              <a:rPr lang="en-GB" sz="3600" dirty="0"/>
            </a:br>
            <a:r>
              <a:rPr lang="en-GB" sz="3600" dirty="0">
                <a:solidFill>
                  <a:srgbClr val="92D050"/>
                </a:solidFill>
              </a:rPr>
              <a:t>A printer to print off completed templates to put into the portfolio.</a:t>
            </a:r>
            <a:br>
              <a:rPr lang="en-GB" sz="3600" dirty="0">
                <a:solidFill>
                  <a:srgbClr val="92D050"/>
                </a:solidFill>
              </a:rPr>
            </a:br>
            <a:br>
              <a:rPr lang="en-GB" sz="3600" dirty="0">
                <a:solidFill>
                  <a:srgbClr val="92D050"/>
                </a:solidFill>
              </a:rPr>
            </a:br>
            <a:r>
              <a:rPr lang="en-GB" sz="3600" dirty="0">
                <a:solidFill>
                  <a:srgbClr val="FF0000"/>
                </a:solidFill>
              </a:rPr>
              <a:t>If you do not have access to these then you cannot complete the NVQ.</a:t>
            </a:r>
          </a:p>
        </p:txBody>
      </p:sp>
    </p:spTree>
    <p:extLst>
      <p:ext uri="{BB962C8B-B14F-4D97-AF65-F5344CB8AC3E}">
        <p14:creationId xmlns:p14="http://schemas.microsoft.com/office/powerpoint/2010/main" val="966317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292BE-4D68-4418-84BF-B415F74EA380}"/>
              </a:ext>
            </a:extLst>
          </p:cNvPr>
          <p:cNvSpPr>
            <a:spLocks noGrp="1"/>
          </p:cNvSpPr>
          <p:nvPr>
            <p:ph type="title"/>
          </p:nvPr>
        </p:nvSpPr>
        <p:spPr>
          <a:xfrm>
            <a:off x="831850" y="511728"/>
            <a:ext cx="10515600" cy="5972962"/>
          </a:xfrm>
        </p:spPr>
        <p:txBody>
          <a:bodyPr>
            <a:normAutofit/>
          </a:bodyPr>
          <a:lstStyle/>
          <a:p>
            <a:pPr algn="ctr">
              <a:lnSpc>
                <a:spcPct val="107000"/>
              </a:lnSpc>
              <a:spcAft>
                <a:spcPts val="800"/>
              </a:spcAft>
            </a:pPr>
            <a:br>
              <a:rPr lang="en-GB" sz="36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36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a:t>
            </a:r>
            <a:r>
              <a:rPr lang="en-GB" sz="36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 is the candidates responsibility for </a:t>
            </a:r>
            <a:r>
              <a:rPr lang="en-GB" sz="360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arranging </a:t>
            </a:r>
            <a:br>
              <a:rPr lang="en-GB" sz="360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360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an on-site </a:t>
            </a:r>
            <a:r>
              <a:rPr lang="en-GB" sz="36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visit with their assessor at </a:t>
            </a:r>
            <a:r>
              <a:rPr lang="en-GB" sz="360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 </a:t>
            </a:r>
            <a:br>
              <a:rPr lang="en-GB" sz="360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360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mutually </a:t>
            </a:r>
            <a:r>
              <a:rPr lang="en-GB" sz="36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agreed place, time, and date.</a:t>
            </a:r>
            <a:br>
              <a:rPr lang="en-GB" sz="36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br>
              <a:rPr lang="en-GB" sz="36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br>
              <a:rPr lang="en-GB" sz="36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br>
              <a:rPr lang="en-GB" sz="18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br>
            <a:endParaRPr lang="en-GB" dirty="0">
              <a:solidFill>
                <a:schemeClr val="accent1">
                  <a:lumMod val="75000"/>
                </a:schemeClr>
              </a:solidFill>
            </a:endParaRPr>
          </a:p>
        </p:txBody>
      </p:sp>
    </p:spTree>
    <p:extLst>
      <p:ext uri="{BB962C8B-B14F-4D97-AF65-F5344CB8AC3E}">
        <p14:creationId xmlns:p14="http://schemas.microsoft.com/office/powerpoint/2010/main" val="1335503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9D6EC-4144-4F9E-B39B-EFADA760115F}"/>
              </a:ext>
            </a:extLst>
          </p:cNvPr>
          <p:cNvSpPr>
            <a:spLocks noGrp="1"/>
          </p:cNvSpPr>
          <p:nvPr>
            <p:ph type="title"/>
          </p:nvPr>
        </p:nvSpPr>
        <p:spPr>
          <a:xfrm>
            <a:off x="838200" y="1273511"/>
            <a:ext cx="10515600" cy="3759884"/>
          </a:xfrm>
        </p:spPr>
        <p:txBody>
          <a:bodyPr>
            <a:normAutofit/>
          </a:bodyPr>
          <a:lstStyle/>
          <a:p>
            <a:pPr algn="ctr"/>
            <a:r>
              <a:rPr lang="en-GB" dirty="0">
                <a:solidFill>
                  <a:srgbClr val="00B050"/>
                </a:solidFill>
              </a:rPr>
              <a:t>You will need to contact your assessor </a:t>
            </a:r>
            <a:r>
              <a:rPr lang="en-GB" sz="4400" dirty="0"/>
              <a:t>(by WhatsApp or email) </a:t>
            </a:r>
            <a:r>
              <a:rPr lang="en-GB" dirty="0">
                <a:solidFill>
                  <a:srgbClr val="00B050"/>
                </a:solidFill>
              </a:rPr>
              <a:t>with a progress report on </a:t>
            </a:r>
            <a:br>
              <a:rPr lang="en-GB" dirty="0">
                <a:solidFill>
                  <a:srgbClr val="00B050"/>
                </a:solidFill>
              </a:rPr>
            </a:br>
            <a:r>
              <a:rPr lang="en-GB" dirty="0">
                <a:solidFill>
                  <a:srgbClr val="FF0000"/>
                </a:solidFill>
              </a:rPr>
              <a:t>the first Monday of each month</a:t>
            </a:r>
          </a:p>
        </p:txBody>
      </p:sp>
    </p:spTree>
    <p:extLst>
      <p:ext uri="{BB962C8B-B14F-4D97-AF65-F5344CB8AC3E}">
        <p14:creationId xmlns:p14="http://schemas.microsoft.com/office/powerpoint/2010/main" val="1919939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ADF46-F4FD-4F77-B428-9A89BB1541C0}"/>
              </a:ext>
            </a:extLst>
          </p:cNvPr>
          <p:cNvSpPr>
            <a:spLocks noGrp="1"/>
          </p:cNvSpPr>
          <p:nvPr>
            <p:ph type="title"/>
          </p:nvPr>
        </p:nvSpPr>
        <p:spPr>
          <a:xfrm>
            <a:off x="831850" y="494950"/>
            <a:ext cx="10515600" cy="5595457"/>
          </a:xfrm>
        </p:spPr>
        <p:txBody>
          <a:bodyPr>
            <a:normAutofit fontScale="90000"/>
          </a:bodyPr>
          <a:lstStyle/>
          <a:p>
            <a:pPr algn="ctr"/>
            <a:r>
              <a:rPr lang="en-GB" sz="5300" dirty="0">
                <a:solidFill>
                  <a:schemeClr val="accent4">
                    <a:lumMod val="50000"/>
                  </a:schemeClr>
                </a:solidFill>
              </a:rPr>
              <a:t>How long will it take me to complete the NVQ or Experienced Worker route?</a:t>
            </a:r>
            <a:br>
              <a:rPr lang="en-GB" sz="5300" dirty="0">
                <a:solidFill>
                  <a:schemeClr val="accent4">
                    <a:lumMod val="50000"/>
                  </a:schemeClr>
                </a:solidFill>
              </a:rPr>
            </a:br>
            <a:br>
              <a:rPr lang="en-GB" dirty="0"/>
            </a:br>
            <a:br>
              <a:rPr lang="en-GB" dirty="0"/>
            </a:br>
            <a:r>
              <a:rPr lang="en-GB" dirty="0">
                <a:solidFill>
                  <a:schemeClr val="accent5">
                    <a:lumMod val="75000"/>
                  </a:schemeClr>
                </a:solidFill>
              </a:rPr>
              <a:t>It should take anything between </a:t>
            </a:r>
            <a:br>
              <a:rPr lang="en-GB" dirty="0">
                <a:solidFill>
                  <a:schemeClr val="accent5">
                    <a:lumMod val="75000"/>
                  </a:schemeClr>
                </a:solidFill>
              </a:rPr>
            </a:br>
            <a:r>
              <a:rPr lang="en-GB" dirty="0">
                <a:solidFill>
                  <a:schemeClr val="accent5">
                    <a:lumMod val="75000"/>
                  </a:schemeClr>
                </a:solidFill>
              </a:rPr>
              <a:t>6 months to 2 years.</a:t>
            </a:r>
            <a:br>
              <a:rPr lang="en-GB" dirty="0">
                <a:solidFill>
                  <a:schemeClr val="accent5">
                    <a:lumMod val="75000"/>
                  </a:schemeClr>
                </a:solidFill>
              </a:rPr>
            </a:br>
            <a:endParaRPr lang="en-GB" dirty="0">
              <a:solidFill>
                <a:schemeClr val="accent5">
                  <a:lumMod val="75000"/>
                </a:schemeClr>
              </a:solidFill>
            </a:endParaRPr>
          </a:p>
        </p:txBody>
      </p:sp>
    </p:spTree>
    <p:extLst>
      <p:ext uri="{BB962C8B-B14F-4D97-AF65-F5344CB8AC3E}">
        <p14:creationId xmlns:p14="http://schemas.microsoft.com/office/powerpoint/2010/main" val="3562994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F3744-D6A8-44E0-B0E4-A8D2AEC24E72}"/>
              </a:ext>
            </a:extLst>
          </p:cNvPr>
          <p:cNvSpPr>
            <a:spLocks noGrp="1"/>
          </p:cNvSpPr>
          <p:nvPr>
            <p:ph type="title"/>
          </p:nvPr>
        </p:nvSpPr>
        <p:spPr>
          <a:xfrm>
            <a:off x="838200" y="459865"/>
            <a:ext cx="10515600" cy="5938270"/>
          </a:xfrm>
        </p:spPr>
        <p:txBody>
          <a:bodyPr>
            <a:normAutofit/>
          </a:bodyPr>
          <a:lstStyle/>
          <a:p>
            <a:pPr algn="ctr"/>
            <a:r>
              <a:rPr lang="en-GB" dirty="0">
                <a:solidFill>
                  <a:schemeClr val="accent4">
                    <a:lumMod val="50000"/>
                  </a:schemeClr>
                </a:solidFill>
              </a:rPr>
              <a:t>The AM2 is part of the 501</a:t>
            </a:r>
            <a:br>
              <a:rPr lang="en-GB" dirty="0">
                <a:solidFill>
                  <a:schemeClr val="accent4">
                    <a:lumMod val="50000"/>
                  </a:schemeClr>
                </a:solidFill>
              </a:rPr>
            </a:br>
            <a:r>
              <a:rPr lang="en-GB" dirty="0">
                <a:solidFill>
                  <a:schemeClr val="accent4">
                    <a:lumMod val="50000"/>
                  </a:schemeClr>
                </a:solidFill>
              </a:rPr>
              <a:t>The AM2E is not part of the 603</a:t>
            </a:r>
            <a:br>
              <a:rPr lang="en-GB" dirty="0">
                <a:solidFill>
                  <a:srgbClr val="92D050"/>
                </a:solidFill>
              </a:rPr>
            </a:br>
            <a:br>
              <a:rPr lang="en-GB" dirty="0"/>
            </a:br>
            <a:r>
              <a:rPr lang="en-GB" sz="5300" dirty="0">
                <a:solidFill>
                  <a:schemeClr val="accent1">
                    <a:lumMod val="75000"/>
                  </a:schemeClr>
                </a:solidFill>
              </a:rPr>
              <a:t>The AM2E cannot be taken until the 603 has been completed and must be done at a licensed NET centre.</a:t>
            </a:r>
            <a:br>
              <a:rPr lang="en-GB" sz="5300" dirty="0">
                <a:solidFill>
                  <a:schemeClr val="accent1">
                    <a:lumMod val="75000"/>
                  </a:schemeClr>
                </a:solidFill>
              </a:rPr>
            </a:br>
            <a:endParaRPr lang="en-GB" sz="5300" dirty="0">
              <a:solidFill>
                <a:schemeClr val="accent6">
                  <a:lumMod val="75000"/>
                </a:schemeClr>
              </a:solidFill>
            </a:endParaRPr>
          </a:p>
        </p:txBody>
      </p:sp>
    </p:spTree>
    <p:extLst>
      <p:ext uri="{BB962C8B-B14F-4D97-AF65-F5344CB8AC3E}">
        <p14:creationId xmlns:p14="http://schemas.microsoft.com/office/powerpoint/2010/main" val="231117051"/>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E7714D-1E1F-421E-98C8-DBCF6005FF68}"/>
              </a:ext>
            </a:extLst>
          </p:cNvPr>
          <p:cNvSpPr>
            <a:spLocks noGrp="1"/>
          </p:cNvSpPr>
          <p:nvPr>
            <p:ph type="body" idx="1"/>
          </p:nvPr>
        </p:nvSpPr>
        <p:spPr>
          <a:xfrm>
            <a:off x="831850" y="581115"/>
            <a:ext cx="10515600" cy="5508536"/>
          </a:xfrm>
        </p:spPr>
        <p:txBody>
          <a:bodyPr/>
          <a:lstStyle/>
          <a:p>
            <a:endParaRPr lang="en-GB" dirty="0"/>
          </a:p>
          <a:p>
            <a:endParaRPr lang="en-GB" dirty="0"/>
          </a:p>
          <a:p>
            <a:r>
              <a:rPr lang="en-GB" dirty="0"/>
              <a:t>         </a:t>
            </a:r>
            <a:r>
              <a:rPr lang="en-GB" sz="3200" dirty="0">
                <a:solidFill>
                  <a:srgbClr val="0070C0"/>
                </a:solidFill>
              </a:rPr>
              <a:t>You will need a dedicated voltage indicator</a:t>
            </a:r>
          </a:p>
          <a:p>
            <a:r>
              <a:rPr lang="en-GB" dirty="0">
                <a:solidFill>
                  <a:srgbClr val="FF0000"/>
                </a:solidFill>
              </a:rPr>
              <a:t>		</a:t>
            </a:r>
            <a:r>
              <a:rPr lang="en-GB" u="sng" dirty="0">
                <a:solidFill>
                  <a:srgbClr val="FF0000"/>
                </a:solidFill>
              </a:rPr>
              <a:t>Please NO volt sticks or Neon Screwdrivers</a:t>
            </a:r>
          </a:p>
          <a:p>
            <a:endParaRPr lang="en-GB" dirty="0"/>
          </a:p>
          <a:p>
            <a:r>
              <a:rPr lang="en-GB" dirty="0"/>
              <a:t>					</a:t>
            </a:r>
          </a:p>
          <a:p>
            <a:endParaRPr lang="en-GB" dirty="0"/>
          </a:p>
          <a:p>
            <a:endParaRPr lang="en-GB" dirty="0"/>
          </a:p>
          <a:p>
            <a:r>
              <a:rPr lang="en-GB" dirty="0"/>
              <a:t>				</a:t>
            </a:r>
            <a:r>
              <a:rPr lang="en-GB" sz="3200" dirty="0">
                <a:solidFill>
                  <a:schemeClr val="accent2">
                    <a:lumMod val="75000"/>
                  </a:schemeClr>
                </a:solidFill>
              </a:rPr>
              <a:t>You will also need a lockout kit</a:t>
            </a:r>
          </a:p>
        </p:txBody>
      </p:sp>
      <p:pic>
        <p:nvPicPr>
          <p:cNvPr id="5" name="Picture 4" descr="A picture containing whiteboard&#10;&#10;Description automatically generated">
            <a:extLst>
              <a:ext uri="{FF2B5EF4-FFF2-40B4-BE49-F238E27FC236}">
                <a16:creationId xmlns:a16="http://schemas.microsoft.com/office/drawing/2014/main" id="{5D006ED0-ED54-44D8-88EF-A99998FBB2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0969" y="270588"/>
            <a:ext cx="3388074" cy="3388074"/>
          </a:xfrm>
          <a:prstGeom prst="rect">
            <a:avLst/>
          </a:prstGeom>
        </p:spPr>
      </p:pic>
      <p:pic>
        <p:nvPicPr>
          <p:cNvPr id="9" name="Picture 8" descr="Text, whiteboard&#10;&#10;Description automatically generated">
            <a:extLst>
              <a:ext uri="{FF2B5EF4-FFF2-40B4-BE49-F238E27FC236}">
                <a16:creationId xmlns:a16="http://schemas.microsoft.com/office/drawing/2014/main" id="{B709FCCF-FBBD-4193-A6DB-ADFBF2713D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88" y="3335383"/>
            <a:ext cx="2799183" cy="2799183"/>
          </a:xfrm>
          <a:prstGeom prst="rect">
            <a:avLst/>
          </a:prstGeom>
        </p:spPr>
      </p:pic>
      <p:pic>
        <p:nvPicPr>
          <p:cNvPr id="4" name="Picture 3">
            <a:extLst>
              <a:ext uri="{FF2B5EF4-FFF2-40B4-BE49-F238E27FC236}">
                <a16:creationId xmlns:a16="http://schemas.microsoft.com/office/drawing/2014/main" id="{C7862E16-725A-3261-12EC-332578AD8A06}"/>
              </a:ext>
            </a:extLst>
          </p:cNvPr>
          <p:cNvPicPr>
            <a:picLocks noChangeAspect="1"/>
          </p:cNvPicPr>
          <p:nvPr/>
        </p:nvPicPr>
        <p:blipFill rotWithShape="1">
          <a:blip r:embed="rId4"/>
          <a:srcRect l="38492" t="34889" r="53431" b="36533"/>
          <a:stretch/>
        </p:blipFill>
        <p:spPr bwMode="auto">
          <a:xfrm>
            <a:off x="3760619" y="3565529"/>
            <a:ext cx="612566" cy="9893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28528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DB1366-3FD9-304C-C67A-BEAD05AA3E0B}"/>
              </a:ext>
            </a:extLst>
          </p:cNvPr>
          <p:cNvSpPr>
            <a:spLocks noGrp="1"/>
          </p:cNvSpPr>
          <p:nvPr>
            <p:ph type="body" idx="1"/>
          </p:nvPr>
        </p:nvSpPr>
        <p:spPr>
          <a:xfrm>
            <a:off x="831850" y="889001"/>
            <a:ext cx="10515600" cy="5200650"/>
          </a:xfrm>
        </p:spPr>
        <p:txBody>
          <a:bodyPr/>
          <a:lstStyle/>
          <a:p>
            <a:pPr algn="ctr"/>
            <a:r>
              <a:rPr lang="en-GB" sz="3200" dirty="0">
                <a:solidFill>
                  <a:schemeClr val="accent6"/>
                </a:solidFill>
              </a:rPr>
              <a:t>You will need a meter for testing and fault finding.</a:t>
            </a:r>
          </a:p>
        </p:txBody>
      </p:sp>
      <p:pic>
        <p:nvPicPr>
          <p:cNvPr id="5" name="Picture 4">
            <a:extLst>
              <a:ext uri="{FF2B5EF4-FFF2-40B4-BE49-F238E27FC236}">
                <a16:creationId xmlns:a16="http://schemas.microsoft.com/office/drawing/2014/main" id="{7573A8D2-D8D1-FB00-8F1B-3060580ED1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692" y="2225676"/>
            <a:ext cx="3482975" cy="3482975"/>
          </a:xfrm>
          <a:prstGeom prst="rect">
            <a:avLst/>
          </a:prstGeom>
        </p:spPr>
      </p:pic>
      <p:pic>
        <p:nvPicPr>
          <p:cNvPr id="9" name="Picture 8">
            <a:extLst>
              <a:ext uri="{FF2B5EF4-FFF2-40B4-BE49-F238E27FC236}">
                <a16:creationId xmlns:a16="http://schemas.microsoft.com/office/drawing/2014/main" id="{0F530AB1-B624-8E38-D31F-ADFF6BAE0B5C}"/>
              </a:ext>
            </a:extLst>
          </p:cNvPr>
          <p:cNvPicPr>
            <a:picLocks noChangeAspect="1"/>
          </p:cNvPicPr>
          <p:nvPr/>
        </p:nvPicPr>
        <p:blipFill rotWithShape="1">
          <a:blip r:embed="rId3">
            <a:extLst>
              <a:ext uri="{28A0092B-C50C-407E-A947-70E740481C1C}">
                <a14:useLocalDpi xmlns:a14="http://schemas.microsoft.com/office/drawing/2010/main" val="0"/>
              </a:ext>
            </a:extLst>
          </a:blip>
          <a:srcRect t="11656" b="8973"/>
          <a:stretch/>
        </p:blipFill>
        <p:spPr>
          <a:xfrm>
            <a:off x="5971726" y="1871133"/>
            <a:ext cx="4834915" cy="3837518"/>
          </a:xfrm>
          <a:prstGeom prst="rect">
            <a:avLst/>
          </a:prstGeom>
        </p:spPr>
      </p:pic>
    </p:spTree>
    <p:extLst>
      <p:ext uri="{BB962C8B-B14F-4D97-AF65-F5344CB8AC3E}">
        <p14:creationId xmlns:p14="http://schemas.microsoft.com/office/powerpoint/2010/main" val="1064383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7AC6A1-DF05-E57B-6D0E-B7570E37C199}"/>
              </a:ext>
            </a:extLst>
          </p:cNvPr>
          <p:cNvSpPr>
            <a:spLocks noGrp="1"/>
          </p:cNvSpPr>
          <p:nvPr>
            <p:ph type="body" idx="1"/>
          </p:nvPr>
        </p:nvSpPr>
        <p:spPr>
          <a:xfrm>
            <a:off x="504758" y="739679"/>
            <a:ext cx="11004328" cy="5503980"/>
          </a:xfrm>
        </p:spPr>
        <p:txBody>
          <a:bodyPr/>
          <a:lstStyle/>
          <a:p>
            <a:endParaRPr lang="en-GB" sz="2400" dirty="0">
              <a:solidFill>
                <a:schemeClr val="accent2">
                  <a:lumMod val="75000"/>
                </a:schemeClr>
              </a:solidFill>
            </a:endParaRPr>
          </a:p>
          <a:p>
            <a:endParaRPr lang="en-GB" dirty="0">
              <a:solidFill>
                <a:schemeClr val="accent2">
                  <a:lumMod val="75000"/>
                </a:schemeClr>
              </a:solidFill>
            </a:endParaRPr>
          </a:p>
          <a:p>
            <a:r>
              <a:rPr lang="en-GB" sz="2400" dirty="0">
                <a:solidFill>
                  <a:schemeClr val="accent2">
                    <a:lumMod val="75000"/>
                  </a:schemeClr>
                </a:solidFill>
              </a:rPr>
              <a:t>			</a:t>
            </a:r>
            <a:r>
              <a:rPr lang="en-GB" sz="2400" dirty="0">
                <a:solidFill>
                  <a:schemeClr val="accent6">
                    <a:lumMod val="75000"/>
                  </a:schemeClr>
                </a:solidFill>
              </a:rPr>
              <a:t>You will also need a barrier or barrier tape </a:t>
            </a:r>
          </a:p>
          <a:p>
            <a:r>
              <a:rPr lang="en-GB" dirty="0">
                <a:solidFill>
                  <a:schemeClr val="accent6">
                    <a:lumMod val="75000"/>
                  </a:schemeClr>
                </a:solidFill>
              </a:rPr>
              <a:t>				     and a safety sign.</a:t>
            </a:r>
            <a:endParaRPr lang="en-GB" sz="2400" dirty="0">
              <a:solidFill>
                <a:schemeClr val="accent6">
                  <a:lumMod val="75000"/>
                </a:schemeClr>
              </a:solidFill>
            </a:endParaRPr>
          </a:p>
          <a:p>
            <a:endParaRPr lang="en-GB" dirty="0">
              <a:solidFill>
                <a:schemeClr val="accent2">
                  <a:lumMod val="75000"/>
                </a:schemeClr>
              </a:solidFill>
            </a:endParaRPr>
          </a:p>
          <a:p>
            <a:endParaRPr lang="en-GB" sz="2400" dirty="0">
              <a:solidFill>
                <a:schemeClr val="accent2">
                  <a:lumMod val="75000"/>
                </a:schemeClr>
              </a:solidFill>
            </a:endParaRPr>
          </a:p>
          <a:p>
            <a:endParaRPr lang="en-GB" dirty="0">
              <a:solidFill>
                <a:schemeClr val="accent2">
                  <a:lumMod val="75000"/>
                </a:schemeClr>
              </a:solidFill>
            </a:endParaRPr>
          </a:p>
          <a:p>
            <a:endParaRPr lang="en-GB" sz="2400" dirty="0">
              <a:solidFill>
                <a:schemeClr val="accent2">
                  <a:lumMod val="75000"/>
                </a:schemeClr>
              </a:solidFill>
            </a:endParaRPr>
          </a:p>
          <a:p>
            <a:endParaRPr lang="en-GB" dirty="0">
              <a:solidFill>
                <a:schemeClr val="accent2">
                  <a:lumMod val="75000"/>
                </a:schemeClr>
              </a:solidFill>
            </a:endParaRPr>
          </a:p>
          <a:p>
            <a:endParaRPr lang="en-GB" sz="2400" dirty="0">
              <a:solidFill>
                <a:schemeClr val="accent2">
                  <a:lumMod val="75000"/>
                </a:schemeClr>
              </a:solidFill>
            </a:endParaRPr>
          </a:p>
          <a:p>
            <a:endParaRPr lang="en-GB" sz="2400" dirty="0">
              <a:solidFill>
                <a:schemeClr val="accent2">
                  <a:lumMod val="75000"/>
                </a:schemeClr>
              </a:solidFill>
            </a:endParaRPr>
          </a:p>
          <a:p>
            <a:endParaRPr lang="en-GB" dirty="0">
              <a:solidFill>
                <a:schemeClr val="accent2">
                  <a:lumMod val="75000"/>
                </a:schemeClr>
              </a:solidFill>
            </a:endParaRPr>
          </a:p>
          <a:p>
            <a:endParaRPr lang="en-GB" dirty="0">
              <a:solidFill>
                <a:schemeClr val="accent2">
                  <a:lumMod val="75000"/>
                </a:schemeClr>
              </a:solidFill>
            </a:endParaRPr>
          </a:p>
          <a:p>
            <a:endParaRPr lang="en-GB" dirty="0"/>
          </a:p>
        </p:txBody>
      </p:sp>
      <p:pic>
        <p:nvPicPr>
          <p:cNvPr id="1026" name="Picture 2" descr="Diall Marking Tape Red / White 33m x 50mm">
            <a:extLst>
              <a:ext uri="{FF2B5EF4-FFF2-40B4-BE49-F238E27FC236}">
                <a16:creationId xmlns:a16="http://schemas.microsoft.com/office/drawing/2014/main" id="{1F74E850-98B1-BD1D-42E3-FAA88C8A58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0564" y="1200281"/>
            <a:ext cx="2291388" cy="22913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AFA4CC9-2E3D-3CC2-86B9-BFF55A13AE1E}"/>
              </a:ext>
            </a:extLst>
          </p:cNvPr>
          <p:cNvPicPr>
            <a:picLocks noChangeAspect="1"/>
          </p:cNvPicPr>
          <p:nvPr/>
        </p:nvPicPr>
        <p:blipFill rotWithShape="1">
          <a:blip r:embed="rId3"/>
          <a:srcRect l="23768" t="26761" r="51409" b="15021"/>
          <a:stretch/>
        </p:blipFill>
        <p:spPr bwMode="auto">
          <a:xfrm>
            <a:off x="953491" y="1371600"/>
            <a:ext cx="1790700" cy="2362200"/>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E771AFFA-2958-70D4-54A4-E11BD7E1F892}"/>
              </a:ext>
            </a:extLst>
          </p:cNvPr>
          <p:cNvPicPr>
            <a:picLocks noChangeAspect="1"/>
          </p:cNvPicPr>
          <p:nvPr/>
        </p:nvPicPr>
        <p:blipFill rotWithShape="1">
          <a:blip r:embed="rId4"/>
          <a:srcRect l="24625" t="39824" r="63327" b="32808"/>
          <a:stretch/>
        </p:blipFill>
        <p:spPr bwMode="auto">
          <a:xfrm>
            <a:off x="4558030" y="3108876"/>
            <a:ext cx="2161540" cy="27622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33787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D8BB4A-981D-4740-A8F6-B2A2D939DF6E}"/>
              </a:ext>
            </a:extLst>
          </p:cNvPr>
          <p:cNvSpPr>
            <a:spLocks noGrp="1"/>
          </p:cNvSpPr>
          <p:nvPr>
            <p:ph idx="1"/>
          </p:nvPr>
        </p:nvSpPr>
        <p:spPr>
          <a:xfrm>
            <a:off x="838200" y="905854"/>
            <a:ext cx="10515600" cy="5271109"/>
          </a:xfrm>
        </p:spPr>
        <p:txBody>
          <a:bodyPr/>
          <a:lstStyle/>
          <a:p>
            <a:pPr marL="0" indent="0">
              <a:buNone/>
            </a:pPr>
            <a:endParaRPr lang="en-GB" dirty="0"/>
          </a:p>
          <a:p>
            <a:pPr marL="0" indent="0" algn="ctr">
              <a:buNone/>
            </a:pPr>
            <a:r>
              <a:rPr lang="en-GB" sz="4800" dirty="0">
                <a:solidFill>
                  <a:srgbClr val="FF0000"/>
                </a:solidFill>
              </a:rPr>
              <a:t>You will need to download </a:t>
            </a:r>
          </a:p>
          <a:p>
            <a:pPr marL="0" indent="0" algn="ctr">
              <a:buNone/>
            </a:pPr>
            <a:endParaRPr lang="en-GB" sz="4800" dirty="0"/>
          </a:p>
          <a:p>
            <a:pPr marL="0" indent="0" algn="ctr">
              <a:buNone/>
            </a:pPr>
            <a:r>
              <a:rPr lang="en-GB" sz="4800" dirty="0">
                <a:solidFill>
                  <a:srgbClr val="0070C0"/>
                </a:solidFill>
              </a:rPr>
              <a:t>‘WhatsApp’</a:t>
            </a:r>
          </a:p>
          <a:p>
            <a:pPr marL="0" indent="0" algn="ctr">
              <a:buNone/>
            </a:pPr>
            <a:r>
              <a:rPr lang="en-GB" sz="3600" dirty="0"/>
              <a:t>and </a:t>
            </a:r>
          </a:p>
          <a:p>
            <a:pPr marL="0" indent="0" algn="ctr">
              <a:buNone/>
            </a:pPr>
            <a:r>
              <a:rPr lang="en-GB" sz="4800" dirty="0">
                <a:solidFill>
                  <a:srgbClr val="92D050"/>
                </a:solidFill>
              </a:rPr>
              <a:t>‘What3words’</a:t>
            </a:r>
          </a:p>
        </p:txBody>
      </p:sp>
    </p:spTree>
    <p:extLst>
      <p:ext uri="{BB962C8B-B14F-4D97-AF65-F5344CB8AC3E}">
        <p14:creationId xmlns:p14="http://schemas.microsoft.com/office/powerpoint/2010/main" val="2070387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2D0180-3E95-4834-9195-3607BBD39A4B}"/>
              </a:ext>
            </a:extLst>
          </p:cNvPr>
          <p:cNvSpPr>
            <a:spLocks noGrp="1"/>
          </p:cNvSpPr>
          <p:nvPr>
            <p:ph idx="1"/>
          </p:nvPr>
        </p:nvSpPr>
        <p:spPr>
          <a:xfrm>
            <a:off x="503339" y="377505"/>
            <a:ext cx="11056690" cy="5799458"/>
          </a:xfrm>
        </p:spPr>
        <p:txBody>
          <a:bodyPr/>
          <a:lstStyle/>
          <a:p>
            <a:pPr marL="0" indent="0" algn="ctr">
              <a:buNone/>
            </a:pPr>
            <a:r>
              <a:rPr lang="en-GB" dirty="0">
                <a:solidFill>
                  <a:srgbClr val="FF0000"/>
                </a:solidFill>
              </a:rPr>
              <a:t>Download a programme ‘</a:t>
            </a:r>
            <a:r>
              <a:rPr lang="en-GB" dirty="0" err="1">
                <a:solidFill>
                  <a:srgbClr val="FF0000"/>
                </a:solidFill>
              </a:rPr>
              <a:t>PIXresizer</a:t>
            </a:r>
            <a:r>
              <a:rPr lang="en-GB" dirty="0">
                <a:solidFill>
                  <a:srgbClr val="FF0000"/>
                </a:solidFill>
              </a:rPr>
              <a:t>’</a:t>
            </a:r>
          </a:p>
          <a:p>
            <a:pPr marL="0" indent="0" algn="ctr">
              <a:buNone/>
            </a:pPr>
            <a:r>
              <a:rPr lang="en-GB" sz="2000" dirty="0">
                <a:solidFill>
                  <a:srgbClr val="FF0000"/>
                </a:solidFill>
              </a:rPr>
              <a:t>https://pixresizer.en.softonic.com</a:t>
            </a:r>
          </a:p>
          <a:p>
            <a:pPr marL="0" indent="0" algn="ctr">
              <a:buNone/>
            </a:pPr>
            <a:r>
              <a:rPr lang="en-GB" dirty="0"/>
              <a:t>With this you can set the photos size to around 225</a:t>
            </a:r>
          </a:p>
          <a:p>
            <a:pPr marL="0" indent="0" algn="ctr">
              <a:buNone/>
            </a:pPr>
            <a:endParaRPr lang="en-GB" dirty="0"/>
          </a:p>
          <a:p>
            <a:pPr marL="0" indent="0" algn="ctr">
              <a:buNone/>
            </a:pPr>
            <a:r>
              <a:rPr lang="en-GB" dirty="0">
                <a:solidFill>
                  <a:srgbClr val="0070C0"/>
                </a:solidFill>
              </a:rPr>
              <a:t>Make a file (a) and upload all photos from you phone into the file </a:t>
            </a:r>
          </a:p>
          <a:p>
            <a:pPr marL="0" indent="0" algn="ctr">
              <a:buNone/>
            </a:pPr>
            <a:r>
              <a:rPr lang="en-GB" dirty="0">
                <a:solidFill>
                  <a:srgbClr val="0070C0"/>
                </a:solidFill>
              </a:rPr>
              <a:t>Make a second file (b)</a:t>
            </a:r>
          </a:p>
          <a:p>
            <a:pPr marL="0" indent="0" algn="ctr">
              <a:buNone/>
            </a:pPr>
            <a:r>
              <a:rPr lang="en-GB" dirty="0">
                <a:solidFill>
                  <a:srgbClr val="00B050"/>
                </a:solidFill>
              </a:rPr>
              <a:t>Open </a:t>
            </a:r>
            <a:r>
              <a:rPr lang="en-GB" dirty="0" err="1">
                <a:solidFill>
                  <a:srgbClr val="00B050"/>
                </a:solidFill>
              </a:rPr>
              <a:t>PIXresizer</a:t>
            </a:r>
            <a:r>
              <a:rPr lang="en-GB" dirty="0">
                <a:solidFill>
                  <a:srgbClr val="00B050"/>
                </a:solidFill>
              </a:rPr>
              <a:t> click on source and enter file (a)</a:t>
            </a:r>
          </a:p>
          <a:p>
            <a:pPr marL="0" indent="0" algn="ctr">
              <a:buNone/>
            </a:pPr>
            <a:r>
              <a:rPr lang="en-GB" dirty="0">
                <a:solidFill>
                  <a:srgbClr val="00B050"/>
                </a:solidFill>
              </a:rPr>
              <a:t>Click on destination and enter file (b)</a:t>
            </a:r>
          </a:p>
          <a:p>
            <a:pPr marL="0" indent="0" algn="ctr">
              <a:buNone/>
            </a:pPr>
            <a:r>
              <a:rPr lang="en-GB" dirty="0">
                <a:solidFill>
                  <a:srgbClr val="FF0000"/>
                </a:solidFill>
              </a:rPr>
              <a:t>Set the size to around 225</a:t>
            </a:r>
          </a:p>
          <a:p>
            <a:pPr marL="0" indent="0" algn="ctr">
              <a:buNone/>
            </a:pPr>
            <a:r>
              <a:rPr lang="en-GB" dirty="0">
                <a:solidFill>
                  <a:srgbClr val="FF0000"/>
                </a:solidFill>
              </a:rPr>
              <a:t>Click on ‘save pictures’</a:t>
            </a:r>
          </a:p>
          <a:p>
            <a:pPr marL="0" indent="0" algn="ctr">
              <a:buNone/>
            </a:pPr>
            <a:r>
              <a:rPr lang="en-GB" dirty="0"/>
              <a:t>All photos will now be copied over to a more user friendly size into file (b)   </a:t>
            </a:r>
          </a:p>
        </p:txBody>
      </p:sp>
    </p:spTree>
    <p:extLst>
      <p:ext uri="{BB962C8B-B14F-4D97-AF65-F5344CB8AC3E}">
        <p14:creationId xmlns:p14="http://schemas.microsoft.com/office/powerpoint/2010/main" val="1222923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6D641-97CA-4C20-8FF8-E76E73A23561}"/>
              </a:ext>
            </a:extLst>
          </p:cNvPr>
          <p:cNvSpPr>
            <a:spLocks noGrp="1"/>
          </p:cNvSpPr>
          <p:nvPr>
            <p:ph type="title"/>
          </p:nvPr>
        </p:nvSpPr>
        <p:spPr>
          <a:xfrm>
            <a:off x="831850" y="545284"/>
            <a:ext cx="10515600" cy="5972962"/>
          </a:xfrm>
        </p:spPr>
        <p:txBody>
          <a:bodyPr>
            <a:normAutofit fontScale="90000"/>
          </a:bodyPr>
          <a:lstStyle/>
          <a:p>
            <a:pPr>
              <a:lnSpc>
                <a:spcPct val="100000"/>
              </a:lnSpc>
            </a:pPr>
            <a:r>
              <a:rPr lang="en-GB" sz="5400" dirty="0"/>
              <a:t>	Decide which route you are taking.</a:t>
            </a:r>
            <a:br>
              <a:rPr lang="en-GB" sz="5400" dirty="0"/>
            </a:br>
            <a:br>
              <a:rPr lang="en-GB" sz="5400" dirty="0"/>
            </a:br>
            <a:r>
              <a:rPr lang="en-GB" dirty="0">
                <a:solidFill>
                  <a:srgbClr val="00B050"/>
                </a:solidFill>
              </a:rPr>
              <a:t>501</a:t>
            </a:r>
            <a:r>
              <a:rPr lang="en-GB" sz="2700" dirty="0">
                <a:solidFill>
                  <a:srgbClr val="00B050"/>
                </a:solidFill>
              </a:rPr>
              <a:t> </a:t>
            </a:r>
            <a:r>
              <a:rPr lang="en-GB" sz="4000" dirty="0">
                <a:solidFill>
                  <a:srgbClr val="00B050"/>
                </a:solidFill>
              </a:rPr>
              <a:t>EAL Level 3 NVQ </a:t>
            </a:r>
            <a:r>
              <a:rPr lang="en-GB" sz="2700" dirty="0">
                <a:solidFill>
                  <a:srgbClr val="00B050"/>
                </a:solidFill>
              </a:rPr>
              <a:t>Diploma in Installing Electrotechnical Systems and Equipment (buildings, structures and the environment) </a:t>
            </a:r>
            <a:r>
              <a:rPr lang="en-GB" sz="2000" dirty="0"/>
              <a:t>(AM2)</a:t>
            </a:r>
            <a:br>
              <a:rPr lang="en-GB" sz="2700" dirty="0"/>
            </a:br>
            <a:br>
              <a:rPr lang="en-GB" sz="2700" dirty="0"/>
            </a:br>
            <a:br>
              <a:rPr lang="en-GB" sz="3100" dirty="0"/>
            </a:br>
            <a:r>
              <a:rPr lang="en-GB" dirty="0">
                <a:solidFill>
                  <a:schemeClr val="accent1">
                    <a:lumMod val="75000"/>
                  </a:schemeClr>
                </a:solidFill>
              </a:rPr>
              <a:t>603</a:t>
            </a:r>
            <a:r>
              <a:rPr lang="en-GB" sz="4000" dirty="0">
                <a:solidFill>
                  <a:schemeClr val="accent1">
                    <a:lumMod val="75000"/>
                  </a:schemeClr>
                </a:solidFill>
              </a:rPr>
              <a:t> EAL Level3 </a:t>
            </a:r>
            <a:r>
              <a:rPr lang="en-GB" sz="2700" dirty="0">
                <a:solidFill>
                  <a:schemeClr val="accent1">
                    <a:lumMod val="75000"/>
                  </a:schemeClr>
                </a:solidFill>
              </a:rPr>
              <a:t>Electrotechnical Experienced Worker Qualification</a:t>
            </a:r>
            <a:r>
              <a:rPr lang="en-GB" sz="3100" dirty="0">
                <a:solidFill>
                  <a:schemeClr val="accent1">
                    <a:lumMod val="75000"/>
                  </a:schemeClr>
                </a:solidFill>
              </a:rPr>
              <a:t> </a:t>
            </a:r>
            <a:r>
              <a:rPr lang="en-GB" sz="2000" dirty="0"/>
              <a:t>(AM2E)</a:t>
            </a:r>
            <a:br>
              <a:rPr lang="en-GB" sz="2000" dirty="0"/>
            </a:br>
            <a:r>
              <a:rPr lang="en-GB" sz="2000" dirty="0">
                <a:solidFill>
                  <a:srgbClr val="FF0000"/>
                </a:solidFill>
              </a:rPr>
              <a:t>                                                      </a:t>
            </a:r>
            <a:r>
              <a:rPr lang="en-GB" sz="2000" b="1" dirty="0">
                <a:solidFill>
                  <a:srgbClr val="FF0000"/>
                </a:solidFill>
              </a:rPr>
              <a:t>Must be over 21 years old for this route.</a:t>
            </a:r>
            <a:br>
              <a:rPr lang="en-GB" sz="1800" dirty="0">
                <a:solidFill>
                  <a:srgbClr val="FF0000"/>
                </a:solidFill>
              </a:rPr>
            </a:br>
            <a:br>
              <a:rPr lang="en-GB" sz="1800" dirty="0"/>
            </a:br>
            <a:br>
              <a:rPr lang="en-GB" sz="3100" dirty="0"/>
            </a:br>
            <a:r>
              <a:rPr lang="en-GB" sz="3100" dirty="0"/>
              <a:t> </a:t>
            </a:r>
            <a:endParaRPr lang="en-GB" sz="3100" dirty="0">
              <a:solidFill>
                <a:schemeClr val="accent2">
                  <a:lumMod val="50000"/>
                </a:schemeClr>
              </a:solidFill>
            </a:endParaRPr>
          </a:p>
        </p:txBody>
      </p:sp>
    </p:spTree>
    <p:extLst>
      <p:ext uri="{BB962C8B-B14F-4D97-AF65-F5344CB8AC3E}">
        <p14:creationId xmlns:p14="http://schemas.microsoft.com/office/powerpoint/2010/main" val="2290389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1504</TotalTime>
  <Words>1672</Words>
  <Application>Microsoft Office PowerPoint</Application>
  <PresentationFormat>Widescreen</PresentationFormat>
  <Paragraphs>72</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PowerPoint Presentation</vt:lpstr>
      <vt:lpstr> NVQ Level 3 Electrical Installations    Assessor - Paul Charles                    Rick Douglas   Phone Paul - 07595 385 513             Rick  - 07597 391 710   Email - pcharles@eruditetraining.net              rdouglas@eruditetraining.net </vt:lpstr>
      <vt:lpstr>What you will need.  A phone to take photos.  A computer to upload photos too and to download the templates.  A printer to print off completed templates to put into the portfolio.  If you do not have access to these then you cannot complete the NVQ.</vt:lpstr>
      <vt:lpstr>PowerPoint Presentation</vt:lpstr>
      <vt:lpstr>PowerPoint Presentation</vt:lpstr>
      <vt:lpstr>PowerPoint Presentation</vt:lpstr>
      <vt:lpstr>PowerPoint Presentation</vt:lpstr>
      <vt:lpstr>PowerPoint Presentation</vt:lpstr>
      <vt:lpstr> Decide which route you are taking.  501 EAL Level 3 NVQ Diploma in Installing Electrotechnical Systems and Equipment (buildings, structures and the environment) (AM2)   603 EAL Level3 Electrotechnical Experienced Worker Qualification (AM2E)                                                       Must be over 21 years old for this route.    </vt:lpstr>
      <vt:lpstr>.</vt:lpstr>
      <vt:lpstr> 501 EAL Level 3 NVQ Diploma in Installing Electrotechnical Systems and Equipment (buildings, structures and the environment) (AM2)  You must have completed your Level 2 and Level 3 technical certificate (diploma)  You may need to complete a bridging unit. Depending which qualifications you have completed will  determine which bridging unit(s) need to be taken. </vt:lpstr>
      <vt:lpstr>603 Level3 Electrotechnical Experienced Worker Qualification (AM2E)        You must be at Level 3 standard and have been working as an          electrician for at least 5 years (and be at least 21 years old).   You must also complete:-    (1) BS7671 (18th Edition)   and    (2) Initial Inspection and Testing (Level 3)   If you do not have a Level 3 then complete BS7671 (18th Edition)    and Initial Inspection and Testing first as these are both Level 3.   </vt:lpstr>
      <vt:lpstr>  To complete the NVQ you must provide evidence to prove competence.   This evidence shall be provided by naturally occurring work and must not be simulated.   No training shall be provided to aid this evidence. </vt:lpstr>
      <vt:lpstr>  Evidence to be provided by:-   (1) Direct Observation by assessor – incl. all of unit 01      1st fix     2nd fix     Isolation procedures     Testing   (2) Product Evidence – templates (could use video, try to do 1 of these)  (3) Witness Testimony (try to do 2 of these)  (4) Professional Discussion – mopping up exercise.   </vt:lpstr>
      <vt:lpstr>Producing a video  Make sure you introduce yourself at the start of the video, showing yourself on the video so we can be sure this is you providing the evidence.  </vt:lpstr>
      <vt:lpstr>Templates  www.nvqhelp.co.uk  You may need more than one photo. (you should be on the photo were possible) i.e. isolation procedures x7 photos for single phase x14 photos for three phase </vt:lpstr>
      <vt:lpstr>PowerPoint Presentation</vt:lpstr>
      <vt:lpstr>How to set out your portfolio of evidence     </vt:lpstr>
      <vt:lpstr>All evidence to be collected on 2 separate occasions    (different dates) (job 1 + job 2)  </vt:lpstr>
      <vt:lpstr>                  501         603        Job 1 Unit 02   Job 1 Unit 03    Job 1 Unit 03      Job 1 Unit 04   Job 1 Unit 04      Job 1 Unit 05   Job 1 Unit 05      Job 1 Unit 06   Job 1 Unit 06        Job 1 Unit 07    Job 1 Unit 07          Job 2 Unit 02   Job 2 Unit 03   Job 2 Unit 03      Job 2 Unit 04   Job 2 Unit 04      Job 2 Unit 05   Job 2 Unit 05      Job 2 Unit 06   Job 2 Unit 06      Job 2 Unit 07   Job 2 Unit 07        Miscellaneous    Miscellaneous      Witness testimonies    Witness testimonies      Professional discussion   Professional discussion     Observations 1    Observations 1      Observations 2    Observations 2        Observations 3    Observations 3      </vt:lpstr>
      <vt:lpstr>Use photos more than once where you can.  (but only on one form of evidence)   i.e. RAMS can be used in 6 different places on 603  and 8 different places on 501 . </vt:lpstr>
      <vt:lpstr>  All evidence should be authentic.    (not stood with screwdriver in hand on a finished product)     When installing containment show:-     (1) start      (2) middle      (3) end  </vt:lpstr>
      <vt:lpstr>Installing steel conduit</vt:lpstr>
      <vt:lpstr> When terminating cable show:-    (1) start (the cut end of cable)    (2) middle (then stripping cable)    (3) end (then terminating conductors)        * SWA and MICC will need more photos</vt:lpstr>
      <vt:lpstr>Terminating PVC/PVC twin and earth</vt:lpstr>
      <vt:lpstr>     The evidence must be collected  after the date you were  registered on the course.   </vt:lpstr>
      <vt:lpstr>Once you have completed a unit,  email this for assessment straight away.  Your feedback for this unit will help guide  you on the right path for the other units.  Then email each unit as soon as it is completed. </vt:lpstr>
      <vt:lpstr>The evidence you produce cannot be  submitted in its entirety at the end.  This is known as ‘End Loading’ and is  not acceptable to the awarding bodies.  When you have collected around 50% of the evidence then you need to hand in your portfolio for assessment and IQA.  Then when you have collected the remaining evidence it can be handed in again for assessment and IQA.</vt:lpstr>
      <vt:lpstr>    Site Visits On each visit you will need full PPE:-  Hard hat  Hi-Vis  Protective footwear  Gloves  Eye protection  Ear defenders  Dust mask  You will also need to produce for each visit a:-  (1) Risk Assessment   (2) Method Statement.</vt:lpstr>
      <vt:lpstr> It is the candidates responsibility for arranging  an on-site visit with their assessor at a  mutually agreed place, time, and date.    </vt:lpstr>
      <vt:lpstr>You will need to contact your assessor (by WhatsApp or email) with a progress report on  the first Monday of each month</vt:lpstr>
      <vt:lpstr>How long will it take me to complete the NVQ or Experienced Worker route?   It should take anything between  6 months to 2 years. </vt:lpstr>
      <vt:lpstr>The AM2 is part of the 501 The AM2E is not part of the 603  The AM2E cannot be taken until the 603 has been completed and must be done at a licensed NET centre.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Helina Cantiah</dc:creator>
  <cp:lastModifiedBy>Home1 Ogborn</cp:lastModifiedBy>
  <cp:revision>166</cp:revision>
  <dcterms:created xsi:type="dcterms:W3CDTF">2021-02-03T14:18:33Z</dcterms:created>
  <dcterms:modified xsi:type="dcterms:W3CDTF">2023-03-30T11:57:47Z</dcterms:modified>
</cp:coreProperties>
</file>